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4"/>
  </p:handoutMasterIdLst>
  <p:sldIdLst>
    <p:sldId id="257" r:id="rId2"/>
    <p:sldId id="265" r:id="rId3"/>
    <p:sldId id="267" r:id="rId4"/>
    <p:sldId id="258" r:id="rId5"/>
    <p:sldId id="270" r:id="rId6"/>
    <p:sldId id="263" r:id="rId7"/>
    <p:sldId id="268" r:id="rId8"/>
    <p:sldId id="271" r:id="rId9"/>
    <p:sldId id="269" r:id="rId10"/>
    <p:sldId id="273" r:id="rId11"/>
    <p:sldId id="261" r:id="rId12"/>
    <p:sldId id="259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6CDA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1149" autoAdjust="0"/>
  </p:normalViewPr>
  <p:slideViewPr>
    <p:cSldViewPr snapToGrid="0" snapToObjects="1">
      <p:cViewPr varScale="1">
        <p:scale>
          <a:sx n="107" d="100"/>
          <a:sy n="107" d="100"/>
        </p:scale>
        <p:origin x="-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7C1A2-09BE-BC47-8BE6-CBE6489AC464}" type="datetimeFigureOut">
              <a:rPr lang="en-US" smtClean="0"/>
              <a:t>2/18/15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419CA-6CFC-7543-ACAC-D7932DAAB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90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38B-953D-7044-A80B-0FF5127C9F03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9514-9FDD-7043-B6A3-B20576800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0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38B-953D-7044-A80B-0FF5127C9F03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9514-9FDD-7043-B6A3-B20576800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73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38B-953D-7044-A80B-0FF5127C9F03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9514-9FDD-7043-B6A3-B20576800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31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38B-953D-7044-A80B-0FF5127C9F03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9514-9FDD-7043-B6A3-B20576800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4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38B-953D-7044-A80B-0FF5127C9F03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9514-9FDD-7043-B6A3-B20576800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50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38B-953D-7044-A80B-0FF5127C9F03}" type="datetimeFigureOut">
              <a:rPr lang="en-US" smtClean="0"/>
              <a:t>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9514-9FDD-7043-B6A3-B20576800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38B-953D-7044-A80B-0FF5127C9F03}" type="datetimeFigureOut">
              <a:rPr lang="en-US" smtClean="0"/>
              <a:t>2/18/15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9514-9FDD-7043-B6A3-B20576800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38B-953D-7044-A80B-0FF5127C9F03}" type="datetimeFigureOut">
              <a:rPr lang="en-US" smtClean="0"/>
              <a:t>2/18/15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9514-9FDD-7043-B6A3-B20576800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79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38B-953D-7044-A80B-0FF5127C9F03}" type="datetimeFigureOut">
              <a:rPr lang="en-US" smtClean="0"/>
              <a:t>2/18/15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9514-9FDD-7043-B6A3-B20576800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81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38B-953D-7044-A80B-0FF5127C9F03}" type="datetimeFigureOut">
              <a:rPr lang="en-US" smtClean="0"/>
              <a:t>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9514-9FDD-7043-B6A3-B20576800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04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38B-953D-7044-A80B-0FF5127C9F03}" type="datetimeFigureOut">
              <a:rPr lang="en-US" smtClean="0"/>
              <a:t>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9514-9FDD-7043-B6A3-B20576800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81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838B-953D-7044-A80B-0FF5127C9F03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69514-9FDD-7043-B6A3-B20576800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15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9.png"/><Relationship Id="rId8" Type="http://schemas.openxmlformats.org/officeDocument/2006/relationships/image" Target="../media/image7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1" Type="http://schemas.microsoft.com/office/2007/relationships/hdphoto" Target="../media/hdphoto3.wdp"/><Relationship Id="rId12" Type="http://schemas.openxmlformats.org/officeDocument/2006/relationships/image" Target="../media/image10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microsoft.com/office/2007/relationships/hdphoto" Target="../media/hdphoto2.wdp"/><Relationship Id="rId7" Type="http://schemas.openxmlformats.org/officeDocument/2006/relationships/image" Target="../media/image12.png"/><Relationship Id="rId8" Type="http://schemas.openxmlformats.org/officeDocument/2006/relationships/image" Target="../media/image15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microsoft.com/office/2007/relationships/hdphoto" Target="../media/hdphoto2.wdp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72642" y="212945"/>
            <a:ext cx="4646624" cy="3736242"/>
            <a:chOff x="2092060" y="622775"/>
            <a:chExt cx="4646624" cy="3736242"/>
          </a:xfrm>
        </p:grpSpPr>
        <p:sp>
          <p:nvSpPr>
            <p:cNvPr id="11" name="Rounded Rectangle 10"/>
            <p:cNvSpPr/>
            <p:nvPr/>
          </p:nvSpPr>
          <p:spPr>
            <a:xfrm>
              <a:off x="2092060" y="872282"/>
              <a:ext cx="3764450" cy="3486735"/>
            </a:xfrm>
            <a:prstGeom prst="roundRect">
              <a:avLst/>
            </a:prstGeom>
            <a:ln w="38100" cmpd="sng">
              <a:solidFill>
                <a:srgbClr val="6CDA79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275002" y="622775"/>
              <a:ext cx="1463682" cy="616023"/>
            </a:xfrm>
            <a:prstGeom prst="roundRect">
              <a:avLst>
                <a:gd name="adj" fmla="val 41670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>
                  <a:solidFill>
                    <a:schemeClr val="tx1"/>
                  </a:solidFill>
                </a:rPr>
                <a:t>450</a:t>
              </a:r>
              <a:endParaRPr lang="en-US" sz="4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04198" y="4304550"/>
            <a:ext cx="8624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World’s Largest Garage Sale – On Your Mobile Device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80" b="89963" l="7198" r="97001">
                        <a14:foregroundMark x1="49786" y1="60037" x2="49786" y2="60037"/>
                        <a14:foregroundMark x1="89460" y1="48699" x2="89460" y2="48699"/>
                        <a14:foregroundMark x1="35047" y1="41264" x2="35047" y2="41264"/>
                        <a14:foregroundMark x1="34105" y1="59480" x2="34105" y2="594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252831">
            <a:off x="-58918" y="1281698"/>
            <a:ext cx="4398584" cy="202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17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9"/>
          <p:cNvSpPr txBox="1">
            <a:spLocks/>
          </p:cNvSpPr>
          <p:nvPr/>
        </p:nvSpPr>
        <p:spPr>
          <a:xfrm>
            <a:off x="1480898" y="125030"/>
            <a:ext cx="7774381" cy="394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/>
              <a:t>Buye</a:t>
            </a:r>
            <a:r>
              <a:rPr lang="en-US" sz="2800" dirty="0" smtClean="0"/>
              <a:t>r’s Trunk</a:t>
            </a:r>
            <a:endParaRPr lang="en-US" sz="2800" dirty="0"/>
          </a:p>
        </p:txBody>
      </p:sp>
      <p:pic>
        <p:nvPicPr>
          <p:cNvPr id="31" name="Picture 30" descr="List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27" y="1295316"/>
            <a:ext cx="2188270" cy="468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Content Placeholder 6"/>
          <p:cNvSpPr txBox="1">
            <a:spLocks/>
          </p:cNvSpPr>
          <p:nvPr/>
        </p:nvSpPr>
        <p:spPr>
          <a:xfrm>
            <a:off x="3082636" y="923336"/>
            <a:ext cx="4214092" cy="35873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Item List of “</a:t>
            </a:r>
            <a:r>
              <a:rPr lang="en-US" sz="2000" dirty="0" err="1" smtClean="0"/>
              <a:t>Want”s</a:t>
            </a:r>
            <a:endParaRPr lang="en-US" sz="16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List contains</a:t>
            </a:r>
            <a:endParaRPr lang="en-US" sz="1200" dirty="0" smtClean="0"/>
          </a:p>
          <a:p>
            <a:pPr lvl="1"/>
            <a:r>
              <a:rPr lang="en-US" sz="1400" dirty="0" smtClean="0"/>
              <a:t>Item Icon Picture</a:t>
            </a:r>
          </a:p>
          <a:p>
            <a:pPr lvl="1"/>
            <a:r>
              <a:rPr lang="en-US" sz="1400" dirty="0" smtClean="0"/>
              <a:t>Distance to Seller</a:t>
            </a:r>
          </a:p>
          <a:p>
            <a:pPr lvl="1"/>
            <a:r>
              <a:rPr lang="en-US" sz="1400" dirty="0" smtClean="0"/>
              <a:t>Price</a:t>
            </a:r>
          </a:p>
          <a:p>
            <a:endParaRPr lang="en-US" sz="2000" dirty="0"/>
          </a:p>
          <a:p>
            <a:r>
              <a:rPr lang="en-US" sz="2000" dirty="0" smtClean="0"/>
              <a:t>Items “disappear”</a:t>
            </a:r>
          </a:p>
          <a:p>
            <a:pPr lvl="1"/>
            <a:r>
              <a:rPr lang="en-US" sz="1400" dirty="0" smtClean="0"/>
              <a:t>Listing expires</a:t>
            </a:r>
          </a:p>
          <a:p>
            <a:pPr lvl="1"/>
            <a:r>
              <a:rPr lang="en-US" sz="1400" dirty="0" smtClean="0"/>
              <a:t>Seller selects other</a:t>
            </a:r>
          </a:p>
          <a:p>
            <a:pPr lvl="1"/>
            <a:r>
              <a:rPr lang="en-US" sz="1400" dirty="0" smtClean="0"/>
              <a:t>Transaction completed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1600" dirty="0" smtClean="0"/>
          </a:p>
          <a:p>
            <a:pPr lvl="1"/>
            <a:endParaRPr lang="en-US" sz="1200" dirty="0" smtClean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032002" y="4040909"/>
            <a:ext cx="692725" cy="220518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28636" y="6084455"/>
            <a:ext cx="204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New Items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1856" y="719342"/>
            <a:ext cx="8930868" cy="0"/>
          </a:xfrm>
          <a:prstGeom prst="line">
            <a:avLst/>
          </a:prstGeom>
          <a:ln w="19050" cmpd="sng">
            <a:solidFill>
              <a:srgbClr val="6CDA79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6" y="37034"/>
            <a:ext cx="1402782" cy="6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27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9"/>
          <p:cNvSpPr txBox="1">
            <a:spLocks/>
          </p:cNvSpPr>
          <p:nvPr/>
        </p:nvSpPr>
        <p:spPr>
          <a:xfrm>
            <a:off x="1494026" y="167806"/>
            <a:ext cx="7774381" cy="394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/>
              <a:t>Selle</a:t>
            </a:r>
            <a:r>
              <a:rPr lang="en-US" sz="2800" dirty="0" smtClean="0"/>
              <a:t>r’s Listing</a:t>
            </a:r>
            <a:endParaRPr lang="en-US" sz="2800" dirty="0"/>
          </a:p>
        </p:txBody>
      </p:sp>
      <p:pic>
        <p:nvPicPr>
          <p:cNvPr id="8" name="Picture 7" descr="takingPic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553" y="1422204"/>
            <a:ext cx="1837208" cy="13779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5" name="Group 14"/>
          <p:cNvGrpSpPr/>
          <p:nvPr/>
        </p:nvGrpSpPr>
        <p:grpSpPr>
          <a:xfrm>
            <a:off x="4028543" y="1174480"/>
            <a:ext cx="1881775" cy="3754404"/>
            <a:chOff x="4784872" y="886396"/>
            <a:chExt cx="1044441" cy="2237409"/>
          </a:xfrm>
        </p:grpSpPr>
        <p:pic>
          <p:nvPicPr>
            <p:cNvPr id="11" name="Picture 10" descr="Listing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4872" y="886396"/>
              <a:ext cx="1044441" cy="2237409"/>
            </a:xfrm>
            <a:prstGeom prst="rect">
              <a:avLst/>
            </a:prstGeom>
          </p:spPr>
        </p:pic>
        <p:pic>
          <p:nvPicPr>
            <p:cNvPr id="14" name="Picture 13" descr="pos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4065" y="1274918"/>
              <a:ext cx="873227" cy="151016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202554" y="1174480"/>
            <a:ext cx="1834169" cy="3754404"/>
            <a:chOff x="159635" y="1645037"/>
            <a:chExt cx="1973965" cy="3754404"/>
          </a:xfrm>
        </p:grpSpPr>
        <p:grpSp>
          <p:nvGrpSpPr>
            <p:cNvPr id="16" name="Group 15"/>
            <p:cNvGrpSpPr/>
            <p:nvPr/>
          </p:nvGrpSpPr>
          <p:grpSpPr>
            <a:xfrm>
              <a:off x="159635" y="1645037"/>
              <a:ext cx="1973965" cy="3754404"/>
              <a:chOff x="299810" y="2214581"/>
              <a:chExt cx="1225217" cy="2624667"/>
            </a:xfrm>
          </p:grpSpPr>
          <p:pic>
            <p:nvPicPr>
              <p:cNvPr id="13" name="Picture 12" descr="Pricing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9810" y="2214581"/>
                <a:ext cx="1225217" cy="2624667"/>
              </a:xfrm>
              <a:prstGeom prst="rect">
                <a:avLst/>
              </a:prstGeom>
            </p:spPr>
          </p:pic>
          <p:pic>
            <p:nvPicPr>
              <p:cNvPr id="7" name="Picture 6" descr="pictureOptio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219" y="2606206"/>
                <a:ext cx="1037038" cy="1840743"/>
              </a:xfrm>
              <a:prstGeom prst="rect">
                <a:avLst/>
              </a:prstGeom>
            </p:spPr>
          </p:pic>
        </p:grpSp>
        <p:sp>
          <p:nvSpPr>
            <p:cNvPr id="18" name="Rounded Rectangle 17"/>
            <p:cNvSpPr/>
            <p:nvPr/>
          </p:nvSpPr>
          <p:spPr>
            <a:xfrm>
              <a:off x="366455" y="2691704"/>
              <a:ext cx="1579547" cy="1434311"/>
            </a:xfrm>
            <a:prstGeom prst="roundRect">
              <a:avLst>
                <a:gd name="adj" fmla="val 433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400" dirty="0" smtClean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9137" y="2862305"/>
              <a:ext cx="1314183" cy="1131021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A6A6A6"/>
              </a:solidFill>
              <a:prstDash val="dash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400" dirty="0" smtClean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99902" y="5284364"/>
            <a:ext cx="1659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US" sz="1600" dirty="0" smtClean="0"/>
              <a:t>Click to Set Up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4028543" y="5163044"/>
            <a:ext cx="24261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Type Description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Type </a:t>
            </a:r>
            <a:r>
              <a:rPr lang="en-US" sz="1600" dirty="0" smtClean="0"/>
              <a:t>Price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Select Delivery Method</a:t>
            </a: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Click to Post</a:t>
            </a:r>
            <a:endParaRPr lang="en-US" sz="16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7059396" y="1174480"/>
            <a:ext cx="1830516" cy="3754404"/>
            <a:chOff x="3419232" y="2323211"/>
            <a:chExt cx="1354148" cy="2900864"/>
          </a:xfrm>
        </p:grpSpPr>
        <p:pic>
          <p:nvPicPr>
            <p:cNvPr id="23" name="Picture 22" descr="Hom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232" y="2323211"/>
              <a:ext cx="1354148" cy="2900864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3525440" y="2835923"/>
              <a:ext cx="1150469" cy="1932349"/>
              <a:chOff x="0" y="0"/>
              <a:chExt cx="3863662" cy="6858000"/>
            </a:xfrm>
          </p:grpSpPr>
          <p:pic>
            <p:nvPicPr>
              <p:cNvPr id="25" name="Picture 24" descr="HomeScreen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863662" cy="6858000"/>
              </a:xfrm>
              <a:prstGeom prst="rect">
                <a:avLst/>
              </a:prstGeom>
            </p:spPr>
          </p:pic>
          <p:pic>
            <p:nvPicPr>
              <p:cNvPr id="26" name="Picture 25" descr="post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93" t="8295" r="24100" b="56667"/>
              <a:stretch/>
            </p:blipFill>
            <p:spPr>
              <a:xfrm>
                <a:off x="108142" y="1272579"/>
                <a:ext cx="3687558" cy="3701828"/>
              </a:xfrm>
              <a:prstGeom prst="rect">
                <a:avLst/>
              </a:prstGeom>
            </p:spPr>
          </p:pic>
        </p:grpSp>
      </p:grpSp>
      <p:sp>
        <p:nvSpPr>
          <p:cNvPr id="27" name="Right Arrow 26"/>
          <p:cNvSpPr/>
          <p:nvPr/>
        </p:nvSpPr>
        <p:spPr>
          <a:xfrm>
            <a:off x="6081192" y="2635170"/>
            <a:ext cx="978203" cy="588818"/>
          </a:xfrm>
          <a:prstGeom prst="rightArrow">
            <a:avLst/>
          </a:prstGeom>
          <a:solidFill>
            <a:srgbClr val="6CDA79"/>
          </a:solidFill>
          <a:ln>
            <a:solidFill>
              <a:srgbClr val="6CDA79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FEED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69245" y="5243488"/>
            <a:ext cx="17168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Picture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Filter selection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7053416" y="5163044"/>
            <a:ext cx="19793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6688" indent="-166688">
              <a:buFont typeface="Arial"/>
              <a:buChar char="•"/>
            </a:pPr>
            <a:r>
              <a:rPr lang="en-US" sz="1600" dirty="0" smtClean="0"/>
              <a:t>Back to the Feed </a:t>
            </a:r>
            <a:r>
              <a:rPr lang="en-US" sz="1600" dirty="0" smtClean="0"/>
              <a:t>to see </a:t>
            </a:r>
            <a:r>
              <a:rPr lang="en-US" sz="1600" dirty="0" smtClean="0"/>
              <a:t>your Post</a:t>
            </a:r>
            <a:endParaRPr lang="en-US" sz="16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1856" y="719342"/>
            <a:ext cx="8930868" cy="0"/>
          </a:xfrm>
          <a:prstGeom prst="line">
            <a:avLst/>
          </a:prstGeom>
          <a:ln w="19050" cmpd="sng">
            <a:solidFill>
              <a:srgbClr val="6CDA79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16" y="25164"/>
            <a:ext cx="1402782" cy="6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90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9"/>
          <p:cNvSpPr txBox="1">
            <a:spLocks/>
          </p:cNvSpPr>
          <p:nvPr/>
        </p:nvSpPr>
        <p:spPr>
          <a:xfrm>
            <a:off x="1393359" y="148770"/>
            <a:ext cx="7774381" cy="394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/>
              <a:t>When You’re Ready To “</a:t>
            </a:r>
            <a:r>
              <a:rPr lang="en-US" sz="2800" dirty="0" err="1" smtClean="0"/>
              <a:t>Bakkle</a:t>
            </a:r>
            <a:r>
              <a:rPr lang="en-US" sz="2800" dirty="0" smtClean="0"/>
              <a:t>”</a:t>
            </a:r>
            <a:endParaRPr lang="en-US" sz="28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3343464" y="3871650"/>
            <a:ext cx="1070717" cy="2293697"/>
            <a:chOff x="2832413" y="3410291"/>
            <a:chExt cx="1070717" cy="2293697"/>
          </a:xfrm>
        </p:grpSpPr>
        <p:pic>
          <p:nvPicPr>
            <p:cNvPr id="7" name="Picture 6" descr="Accou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413" y="3410291"/>
              <a:ext cx="1070717" cy="229369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919710" y="3752885"/>
              <a:ext cx="902455" cy="16007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400" dirty="0" smtClean="0"/>
            </a:p>
          </p:txBody>
        </p:sp>
        <p:sp>
          <p:nvSpPr>
            <p:cNvPr id="9" name="Oval 8"/>
            <p:cNvSpPr/>
            <p:nvPr/>
          </p:nvSpPr>
          <p:spPr>
            <a:xfrm>
              <a:off x="3089703" y="4726051"/>
              <a:ext cx="547190" cy="23304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BUY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9710" y="3763982"/>
              <a:ext cx="281940" cy="25383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924038" y="3971933"/>
              <a:ext cx="89812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/>
                <a:t>Item Description</a:t>
              </a:r>
              <a:endParaRPr lang="en-US" sz="7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24038" y="4952180"/>
              <a:ext cx="89812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dirty="0" smtClean="0"/>
                <a:t>$21.00*</a:t>
              </a:r>
            </a:p>
            <a:p>
              <a:pPr algn="ctr">
                <a:lnSpc>
                  <a:spcPct val="80000"/>
                </a:lnSpc>
              </a:pPr>
              <a:r>
                <a:rPr lang="en-US" sz="700" dirty="0" smtClean="0"/>
                <a:t>Your Purchase was Pre-Authorized</a:t>
              </a:r>
            </a:p>
            <a:p>
              <a:pPr algn="ctr">
                <a:lnSpc>
                  <a:spcPct val="90000"/>
                </a:lnSpc>
              </a:pPr>
              <a:r>
                <a:rPr lang="en-US" sz="500" dirty="0" smtClean="0"/>
                <a:t>*includes BAKKLE fee</a:t>
              </a:r>
              <a:endParaRPr lang="en-US" sz="500" dirty="0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6893" y="3802844"/>
              <a:ext cx="174010" cy="174797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25" b="93555" l="7422" r="908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57158">
            <a:off x="3820076" y="4873343"/>
            <a:ext cx="1989091" cy="198909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08142" y="885603"/>
            <a:ext cx="334354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Users agree to a mutual location and once are “within proximity” </a:t>
            </a:r>
            <a:r>
              <a:rPr lang="en-US" b="1" dirty="0" smtClean="0"/>
              <a:t>Pay system is activated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smtClean="0"/>
              <a:t>Avoid mistaken payments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smtClean="0"/>
              <a:t>Allow Buyer to inspect item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smtClean="0"/>
              <a:t>Motivate seller to list only legit items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smtClean="0"/>
              <a:t>Allow Pre-Authorization time</a:t>
            </a:r>
            <a:endParaRPr lang="en-US" sz="1100" dirty="0"/>
          </a:p>
        </p:txBody>
      </p:sp>
      <p:grpSp>
        <p:nvGrpSpPr>
          <p:cNvPr id="63" name="Group 62"/>
          <p:cNvGrpSpPr/>
          <p:nvPr/>
        </p:nvGrpSpPr>
        <p:grpSpPr>
          <a:xfrm>
            <a:off x="222116" y="2786633"/>
            <a:ext cx="2294552" cy="2224101"/>
            <a:chOff x="319913" y="2737050"/>
            <a:chExt cx="2294552" cy="2224101"/>
          </a:xfrm>
        </p:grpSpPr>
        <p:grpSp>
          <p:nvGrpSpPr>
            <p:cNvPr id="44" name="Group 43"/>
            <p:cNvGrpSpPr/>
            <p:nvPr/>
          </p:nvGrpSpPr>
          <p:grpSpPr>
            <a:xfrm>
              <a:off x="319913" y="2737050"/>
              <a:ext cx="2214575" cy="2224101"/>
              <a:chOff x="200751" y="891675"/>
              <a:chExt cx="2214575" cy="222410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751" y="891675"/>
                <a:ext cx="2214575" cy="222410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6" name="Oval 45"/>
              <p:cNvSpPr/>
              <p:nvPr/>
            </p:nvSpPr>
            <p:spPr>
              <a:xfrm>
                <a:off x="1284449" y="1918673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 smtClean="0"/>
              </a:p>
            </p:txBody>
          </p:sp>
          <p:sp>
            <p:nvSpPr>
              <p:cNvPr id="47" name="Donut 46"/>
              <p:cNvSpPr/>
              <p:nvPr/>
            </p:nvSpPr>
            <p:spPr>
              <a:xfrm>
                <a:off x="810469" y="1426251"/>
                <a:ext cx="984140" cy="1026417"/>
              </a:xfrm>
              <a:prstGeom prst="donut">
                <a:avLst>
                  <a:gd name="adj" fmla="val 2735"/>
                </a:avLst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Donut 47"/>
              <p:cNvSpPr/>
              <p:nvPr/>
            </p:nvSpPr>
            <p:spPr>
              <a:xfrm>
                <a:off x="347341" y="991618"/>
                <a:ext cx="1903575" cy="1874066"/>
              </a:xfrm>
              <a:prstGeom prst="donut">
                <a:avLst>
                  <a:gd name="adj" fmla="val 1520"/>
                </a:avLst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39413" y="2399596"/>
                <a:ext cx="9226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smtClean="0"/>
                  <a:t>1 Mile</a:t>
                </a:r>
                <a:endParaRPr lang="en-US" sz="1050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839413" y="2819095"/>
                <a:ext cx="9226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2</a:t>
                </a:r>
                <a:r>
                  <a:rPr lang="en-US" sz="1050" dirty="0" smtClean="0"/>
                  <a:t> Mile</a:t>
                </a:r>
                <a:endParaRPr lang="en-US" sz="1050" dirty="0"/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769320" y="3219132"/>
              <a:ext cx="45719" cy="45719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 smtClean="0"/>
            </a:p>
          </p:txBody>
        </p:sp>
        <p:sp>
          <p:nvSpPr>
            <p:cNvPr id="58" name="Oval 57"/>
            <p:cNvSpPr/>
            <p:nvPr/>
          </p:nvSpPr>
          <p:spPr>
            <a:xfrm>
              <a:off x="1815039" y="3219132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 smtClean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91833" y="3286066"/>
              <a:ext cx="9226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/>
                <a:t>Meet HERE!</a:t>
              </a:r>
              <a:endParaRPr lang="en-US" sz="1050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1691833" y="3129268"/>
              <a:ext cx="257487" cy="23778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43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400" dirty="0" smtClean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343464" y="1122943"/>
            <a:ext cx="1070717" cy="2293697"/>
            <a:chOff x="3343464" y="1122943"/>
            <a:chExt cx="1070717" cy="2293697"/>
          </a:xfrm>
        </p:grpSpPr>
        <p:grpSp>
          <p:nvGrpSpPr>
            <p:cNvPr id="51" name="Group 50"/>
            <p:cNvGrpSpPr/>
            <p:nvPr/>
          </p:nvGrpSpPr>
          <p:grpSpPr>
            <a:xfrm>
              <a:off x="3343464" y="1122943"/>
              <a:ext cx="1070717" cy="2293697"/>
              <a:chOff x="4160864" y="3410291"/>
              <a:chExt cx="1070717" cy="2293697"/>
            </a:xfrm>
          </p:grpSpPr>
          <p:pic>
            <p:nvPicPr>
              <p:cNvPr id="10" name="Picture 9" descr="Account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0864" y="3410291"/>
                <a:ext cx="1070717" cy="2293697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4248161" y="3752885"/>
                <a:ext cx="902455" cy="16007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400" dirty="0" smtClean="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423749" y="4748422"/>
                <a:ext cx="547190" cy="258145"/>
              </a:xfrm>
              <a:prstGeom prst="ellipse">
                <a:avLst/>
              </a:prstGeom>
              <a:solidFill>
                <a:srgbClr val="6CDA79"/>
              </a:solidFill>
              <a:ln>
                <a:solidFill>
                  <a:srgbClr val="6CDA79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SELL</a:t>
                </a: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8161" y="3763982"/>
                <a:ext cx="281940" cy="253837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4248161" y="3971933"/>
                <a:ext cx="89812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/>
                  <a:t>Item Description</a:t>
                </a:r>
                <a:endParaRPr lang="en-US" sz="700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252489" y="4995542"/>
                <a:ext cx="898127" cy="356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dirty="0" smtClean="0"/>
                  <a:t>$19.00*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700" dirty="0" smtClean="0"/>
                  <a:t>Pre-Authorized</a:t>
                </a:r>
                <a:endParaRPr lang="en-US" sz="700" dirty="0"/>
              </a:p>
              <a:p>
                <a:pPr algn="ctr">
                  <a:lnSpc>
                    <a:spcPct val="90000"/>
                  </a:lnSpc>
                </a:pPr>
                <a:r>
                  <a:rPr lang="en-US" sz="500" dirty="0" smtClean="0"/>
                  <a:t>*includes BAKKLE fee</a:t>
                </a:r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0939" y="3802844"/>
                <a:ext cx="174010" cy="174797"/>
              </a:xfrm>
              <a:prstGeom prst="rect">
                <a:avLst/>
              </a:prstGeom>
            </p:spPr>
          </p:pic>
        </p:grpSp>
        <p:pic>
          <p:nvPicPr>
            <p:cNvPr id="61" name="Picture 60" descr="Pricing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0" t="14867" r="7270" b="82373"/>
            <a:stretch/>
          </p:blipFill>
          <p:spPr>
            <a:xfrm>
              <a:off x="3429615" y="1399366"/>
              <a:ext cx="908686" cy="69041"/>
            </a:xfrm>
            <a:prstGeom prst="rect">
              <a:avLst/>
            </a:prstGeom>
          </p:spPr>
        </p:pic>
      </p:grpSp>
      <p:pic>
        <p:nvPicPr>
          <p:cNvPr id="62" name="Picture 61" descr="Pricing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0" t="14867" r="7270" b="82373"/>
          <a:stretch/>
        </p:blipFill>
        <p:spPr>
          <a:xfrm>
            <a:off x="3426554" y="4150410"/>
            <a:ext cx="908686" cy="69041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6988718" y="1122943"/>
            <a:ext cx="1070717" cy="2293697"/>
            <a:chOff x="6717911" y="1122943"/>
            <a:chExt cx="1070717" cy="2293697"/>
          </a:xfrm>
        </p:grpSpPr>
        <p:pic>
          <p:nvPicPr>
            <p:cNvPr id="76" name="Picture 75" descr="Accou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911" y="1122943"/>
              <a:ext cx="1070717" cy="2293697"/>
            </a:xfrm>
            <a:prstGeom prst="rect">
              <a:avLst/>
            </a:prstGeom>
          </p:spPr>
        </p:pic>
        <p:sp>
          <p:nvSpPr>
            <p:cNvPr id="77" name="Rectangle 76"/>
            <p:cNvSpPr/>
            <p:nvPr/>
          </p:nvSpPr>
          <p:spPr>
            <a:xfrm>
              <a:off x="6805208" y="1465537"/>
              <a:ext cx="902455" cy="16007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400" dirty="0" smtClean="0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5208" y="1476634"/>
              <a:ext cx="281940" cy="253837"/>
            </a:xfrm>
            <a:prstGeom prst="rect">
              <a:avLst/>
            </a:prstGeom>
          </p:spPr>
        </p:pic>
        <p:sp>
          <p:nvSpPr>
            <p:cNvPr id="80" name="TextBox 79"/>
            <p:cNvSpPr txBox="1"/>
            <p:nvPr/>
          </p:nvSpPr>
          <p:spPr>
            <a:xfrm>
              <a:off x="6805208" y="1684585"/>
              <a:ext cx="89812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/>
                <a:t>Seller Feedback</a:t>
              </a:r>
              <a:endParaRPr lang="en-US" sz="700" dirty="0"/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7986" y="1515496"/>
              <a:ext cx="174010" cy="174797"/>
            </a:xfrm>
            <a:prstGeom prst="rect">
              <a:avLst/>
            </a:prstGeom>
          </p:spPr>
        </p:pic>
        <p:pic>
          <p:nvPicPr>
            <p:cNvPr id="75" name="Picture 74" descr="Pricing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0" t="14867" r="7270" b="82373"/>
            <a:stretch/>
          </p:blipFill>
          <p:spPr>
            <a:xfrm>
              <a:off x="6798588" y="1399366"/>
              <a:ext cx="908686" cy="69041"/>
            </a:xfrm>
            <a:prstGeom prst="rect">
              <a:avLst/>
            </a:prstGeom>
          </p:spPr>
        </p:pic>
        <p:grpSp>
          <p:nvGrpSpPr>
            <p:cNvPr id="88" name="Group 87"/>
            <p:cNvGrpSpPr/>
            <p:nvPr/>
          </p:nvGrpSpPr>
          <p:grpSpPr>
            <a:xfrm>
              <a:off x="6859197" y="2453516"/>
              <a:ext cx="794531" cy="161351"/>
              <a:chOff x="6848249" y="2299230"/>
              <a:chExt cx="794531" cy="161351"/>
            </a:xfrm>
          </p:grpSpPr>
          <p:sp>
            <p:nvSpPr>
              <p:cNvPr id="83" name="5-Point Star 82"/>
              <p:cNvSpPr/>
              <p:nvPr/>
            </p:nvSpPr>
            <p:spPr>
              <a:xfrm>
                <a:off x="6848249" y="2299230"/>
                <a:ext cx="158752" cy="158793"/>
              </a:xfrm>
              <a:prstGeom prst="star5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400" dirty="0" smtClean="0"/>
              </a:p>
            </p:txBody>
          </p:sp>
          <p:sp>
            <p:nvSpPr>
              <p:cNvPr id="84" name="5-Point Star 83"/>
              <p:cNvSpPr/>
              <p:nvPr/>
            </p:nvSpPr>
            <p:spPr>
              <a:xfrm>
                <a:off x="7007772" y="2301788"/>
                <a:ext cx="158752" cy="158793"/>
              </a:xfrm>
              <a:prstGeom prst="star5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400" dirty="0" smtClean="0"/>
              </a:p>
            </p:txBody>
          </p:sp>
          <p:sp>
            <p:nvSpPr>
              <p:cNvPr id="85" name="5-Point Star 84"/>
              <p:cNvSpPr/>
              <p:nvPr/>
            </p:nvSpPr>
            <p:spPr>
              <a:xfrm>
                <a:off x="7166524" y="2301788"/>
                <a:ext cx="158752" cy="158793"/>
              </a:xfrm>
              <a:prstGeom prst="star5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400" dirty="0" smtClean="0"/>
              </a:p>
            </p:txBody>
          </p:sp>
          <p:sp>
            <p:nvSpPr>
              <p:cNvPr id="86" name="5-Point Star 85"/>
              <p:cNvSpPr/>
              <p:nvPr/>
            </p:nvSpPr>
            <p:spPr>
              <a:xfrm>
                <a:off x="7325276" y="2301788"/>
                <a:ext cx="158752" cy="158793"/>
              </a:xfrm>
              <a:prstGeom prst="star5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400" dirty="0" smtClean="0"/>
              </a:p>
            </p:txBody>
          </p:sp>
          <p:sp>
            <p:nvSpPr>
              <p:cNvPr id="87" name="5-Point Star 86"/>
              <p:cNvSpPr/>
              <p:nvPr/>
            </p:nvSpPr>
            <p:spPr>
              <a:xfrm>
                <a:off x="7484028" y="2301788"/>
                <a:ext cx="158752" cy="158793"/>
              </a:xfrm>
              <a:prstGeom prst="star5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400" dirty="0" smtClean="0"/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64218" y="1883797"/>
              <a:ext cx="405103" cy="513135"/>
            </a:xfrm>
            <a:prstGeom prst="ellipse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6357747" y="3872292"/>
            <a:ext cx="1070717" cy="2293697"/>
            <a:chOff x="6717911" y="3872292"/>
            <a:chExt cx="1070717" cy="2293697"/>
          </a:xfrm>
        </p:grpSpPr>
        <p:pic>
          <p:nvPicPr>
            <p:cNvPr id="91" name="Picture 90" descr="Accou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911" y="3872292"/>
              <a:ext cx="1070717" cy="2293697"/>
            </a:xfrm>
            <a:prstGeom prst="rect">
              <a:avLst/>
            </a:prstGeom>
          </p:spPr>
        </p:pic>
        <p:sp>
          <p:nvSpPr>
            <p:cNvPr id="92" name="Rectangle 91"/>
            <p:cNvSpPr/>
            <p:nvPr/>
          </p:nvSpPr>
          <p:spPr>
            <a:xfrm>
              <a:off x="6805208" y="4214886"/>
              <a:ext cx="902455" cy="16007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400" dirty="0" smtClean="0"/>
            </a:p>
          </p:txBody>
        </p: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5208" y="4225983"/>
              <a:ext cx="281940" cy="253837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6805208" y="4433934"/>
              <a:ext cx="89812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/>
                <a:t>Buyer Feedback</a:t>
              </a:r>
              <a:endParaRPr lang="en-US" sz="700" dirty="0"/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7986" y="4264845"/>
              <a:ext cx="174010" cy="174797"/>
            </a:xfrm>
            <a:prstGeom prst="rect">
              <a:avLst/>
            </a:prstGeom>
          </p:spPr>
        </p:pic>
        <p:pic>
          <p:nvPicPr>
            <p:cNvPr id="96" name="Picture 95" descr="Pricing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0" t="14867" r="7270" b="82373"/>
            <a:stretch/>
          </p:blipFill>
          <p:spPr>
            <a:xfrm>
              <a:off x="6804062" y="4148715"/>
              <a:ext cx="908686" cy="69041"/>
            </a:xfrm>
            <a:prstGeom prst="rect">
              <a:avLst/>
            </a:prstGeom>
          </p:spPr>
        </p:pic>
        <p:grpSp>
          <p:nvGrpSpPr>
            <p:cNvPr id="97" name="Group 96"/>
            <p:cNvGrpSpPr/>
            <p:nvPr/>
          </p:nvGrpSpPr>
          <p:grpSpPr>
            <a:xfrm>
              <a:off x="6859197" y="5202865"/>
              <a:ext cx="794531" cy="161351"/>
              <a:chOff x="6848249" y="2299230"/>
              <a:chExt cx="794531" cy="161351"/>
            </a:xfrm>
          </p:grpSpPr>
          <p:sp>
            <p:nvSpPr>
              <p:cNvPr id="98" name="5-Point Star 97"/>
              <p:cNvSpPr/>
              <p:nvPr/>
            </p:nvSpPr>
            <p:spPr>
              <a:xfrm>
                <a:off x="6848249" y="2299230"/>
                <a:ext cx="158752" cy="158793"/>
              </a:xfrm>
              <a:prstGeom prst="star5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400" dirty="0" smtClean="0"/>
              </a:p>
            </p:txBody>
          </p:sp>
          <p:sp>
            <p:nvSpPr>
              <p:cNvPr id="99" name="5-Point Star 98"/>
              <p:cNvSpPr/>
              <p:nvPr/>
            </p:nvSpPr>
            <p:spPr>
              <a:xfrm>
                <a:off x="7007772" y="2301788"/>
                <a:ext cx="158752" cy="158793"/>
              </a:xfrm>
              <a:prstGeom prst="star5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400" dirty="0" smtClean="0"/>
              </a:p>
            </p:txBody>
          </p:sp>
          <p:sp>
            <p:nvSpPr>
              <p:cNvPr id="100" name="5-Point Star 99"/>
              <p:cNvSpPr/>
              <p:nvPr/>
            </p:nvSpPr>
            <p:spPr>
              <a:xfrm>
                <a:off x="7166524" y="2301788"/>
                <a:ext cx="158752" cy="158793"/>
              </a:xfrm>
              <a:prstGeom prst="star5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400" dirty="0" smtClean="0"/>
              </a:p>
            </p:txBody>
          </p:sp>
          <p:sp>
            <p:nvSpPr>
              <p:cNvPr id="101" name="5-Point Star 100"/>
              <p:cNvSpPr/>
              <p:nvPr/>
            </p:nvSpPr>
            <p:spPr>
              <a:xfrm>
                <a:off x="7325276" y="2301788"/>
                <a:ext cx="158752" cy="158793"/>
              </a:xfrm>
              <a:prstGeom prst="star5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400" dirty="0" smtClean="0"/>
              </a:p>
            </p:txBody>
          </p:sp>
          <p:sp>
            <p:nvSpPr>
              <p:cNvPr id="102" name="5-Point Star 101"/>
              <p:cNvSpPr/>
              <p:nvPr/>
            </p:nvSpPr>
            <p:spPr>
              <a:xfrm>
                <a:off x="7484028" y="2301788"/>
                <a:ext cx="158752" cy="158793"/>
              </a:xfrm>
              <a:prstGeom prst="star5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400" dirty="0" smtClean="0"/>
              </a:p>
            </p:txBody>
          </p:sp>
        </p:grpSp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74156" y="4633347"/>
              <a:ext cx="595902" cy="498231"/>
            </a:xfrm>
            <a:prstGeom prst="ellipse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125" b="93555" l="7422" r="908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57158">
            <a:off x="3845213" y="2173551"/>
            <a:ext cx="1989091" cy="1989091"/>
          </a:xfrm>
          <a:prstGeom prst="rect">
            <a:avLst/>
          </a:prstGeom>
        </p:spPr>
      </p:pic>
      <p:grpSp>
        <p:nvGrpSpPr>
          <p:cNvPr id="150" name="Group 149"/>
          <p:cNvGrpSpPr/>
          <p:nvPr/>
        </p:nvGrpSpPr>
        <p:grpSpPr>
          <a:xfrm>
            <a:off x="7560461" y="3871520"/>
            <a:ext cx="1070717" cy="2293697"/>
            <a:chOff x="7560461" y="3871520"/>
            <a:chExt cx="1070717" cy="2293697"/>
          </a:xfrm>
        </p:grpSpPr>
        <p:pic>
          <p:nvPicPr>
            <p:cNvPr id="122" name="Picture 121" descr="Accou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0461" y="3871520"/>
              <a:ext cx="1070717" cy="2293697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7647758" y="4214114"/>
              <a:ext cx="902455" cy="16007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400" dirty="0" smtClean="0"/>
            </a:p>
          </p:txBody>
        </p: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7758" y="4225211"/>
              <a:ext cx="281940" cy="253837"/>
            </a:xfrm>
            <a:prstGeom prst="rect">
              <a:avLst/>
            </a:prstGeom>
          </p:spPr>
        </p:pic>
        <p:sp>
          <p:nvSpPr>
            <p:cNvPr id="125" name="TextBox 124"/>
            <p:cNvSpPr txBox="1"/>
            <p:nvPr/>
          </p:nvSpPr>
          <p:spPr>
            <a:xfrm>
              <a:off x="7647758" y="4433162"/>
              <a:ext cx="89812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/>
                <a:t>Item Feedback</a:t>
              </a:r>
              <a:endParaRPr lang="en-US" sz="700" dirty="0"/>
            </a:p>
          </p:txBody>
        </p:sp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0536" y="4264073"/>
              <a:ext cx="174010" cy="174797"/>
            </a:xfrm>
            <a:prstGeom prst="rect">
              <a:avLst/>
            </a:prstGeom>
          </p:spPr>
        </p:pic>
        <p:pic>
          <p:nvPicPr>
            <p:cNvPr id="127" name="Picture 126" descr="Pricing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0" t="14867" r="7270" b="82373"/>
            <a:stretch/>
          </p:blipFill>
          <p:spPr>
            <a:xfrm>
              <a:off x="7646612" y="4147943"/>
              <a:ext cx="908686" cy="69041"/>
            </a:xfrm>
            <a:prstGeom prst="rect">
              <a:avLst/>
            </a:prstGeom>
          </p:spPr>
        </p:pic>
        <p:sp>
          <p:nvSpPr>
            <p:cNvPr id="130" name="5-Point Star 129"/>
            <p:cNvSpPr/>
            <p:nvPr/>
          </p:nvSpPr>
          <p:spPr>
            <a:xfrm>
              <a:off x="7701747" y="4779980"/>
              <a:ext cx="158752" cy="158793"/>
            </a:xfrm>
            <a:prstGeom prst="star5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400" dirty="0" smtClean="0"/>
            </a:p>
          </p:txBody>
        </p:sp>
        <p:sp>
          <p:nvSpPr>
            <p:cNvPr id="131" name="5-Point Star 130"/>
            <p:cNvSpPr/>
            <p:nvPr/>
          </p:nvSpPr>
          <p:spPr>
            <a:xfrm>
              <a:off x="7861270" y="4782538"/>
              <a:ext cx="158752" cy="158793"/>
            </a:xfrm>
            <a:prstGeom prst="star5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400" dirty="0" smtClean="0"/>
            </a:p>
          </p:txBody>
        </p:sp>
        <p:sp>
          <p:nvSpPr>
            <p:cNvPr id="132" name="5-Point Star 131"/>
            <p:cNvSpPr/>
            <p:nvPr/>
          </p:nvSpPr>
          <p:spPr>
            <a:xfrm>
              <a:off x="8020022" y="4782538"/>
              <a:ext cx="158752" cy="158793"/>
            </a:xfrm>
            <a:prstGeom prst="star5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400" dirty="0" smtClean="0"/>
            </a:p>
          </p:txBody>
        </p:sp>
        <p:sp>
          <p:nvSpPr>
            <p:cNvPr id="133" name="5-Point Star 132"/>
            <p:cNvSpPr/>
            <p:nvPr/>
          </p:nvSpPr>
          <p:spPr>
            <a:xfrm>
              <a:off x="8178774" y="4782538"/>
              <a:ext cx="158752" cy="158793"/>
            </a:xfrm>
            <a:prstGeom prst="star5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400" dirty="0" smtClean="0"/>
            </a:p>
          </p:txBody>
        </p:sp>
        <p:sp>
          <p:nvSpPr>
            <p:cNvPr id="134" name="5-Point Star 133"/>
            <p:cNvSpPr/>
            <p:nvPr/>
          </p:nvSpPr>
          <p:spPr>
            <a:xfrm>
              <a:off x="8337526" y="4782538"/>
              <a:ext cx="158752" cy="158793"/>
            </a:xfrm>
            <a:prstGeom prst="star5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400" dirty="0" smtClean="0"/>
            </a:p>
          </p:txBody>
        </p:sp>
        <p:sp>
          <p:nvSpPr>
            <p:cNvPr id="135" name="5-Point Star 134"/>
            <p:cNvSpPr/>
            <p:nvPr/>
          </p:nvSpPr>
          <p:spPr>
            <a:xfrm>
              <a:off x="7701747" y="5587364"/>
              <a:ext cx="158752" cy="158793"/>
            </a:xfrm>
            <a:prstGeom prst="star5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400" dirty="0" smtClean="0"/>
            </a:p>
          </p:txBody>
        </p:sp>
        <p:sp>
          <p:nvSpPr>
            <p:cNvPr id="136" name="5-Point Star 135"/>
            <p:cNvSpPr/>
            <p:nvPr/>
          </p:nvSpPr>
          <p:spPr>
            <a:xfrm>
              <a:off x="7861270" y="5589922"/>
              <a:ext cx="158752" cy="158793"/>
            </a:xfrm>
            <a:prstGeom prst="star5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400" dirty="0" smtClean="0"/>
            </a:p>
          </p:txBody>
        </p:sp>
        <p:sp>
          <p:nvSpPr>
            <p:cNvPr id="137" name="5-Point Star 136"/>
            <p:cNvSpPr/>
            <p:nvPr/>
          </p:nvSpPr>
          <p:spPr>
            <a:xfrm>
              <a:off x="8020022" y="5589922"/>
              <a:ext cx="158752" cy="158793"/>
            </a:xfrm>
            <a:prstGeom prst="star5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400" dirty="0" smtClean="0"/>
            </a:p>
          </p:txBody>
        </p:sp>
        <p:sp>
          <p:nvSpPr>
            <p:cNvPr id="138" name="5-Point Star 137"/>
            <p:cNvSpPr/>
            <p:nvPr/>
          </p:nvSpPr>
          <p:spPr>
            <a:xfrm>
              <a:off x="8178774" y="5589922"/>
              <a:ext cx="158752" cy="158793"/>
            </a:xfrm>
            <a:prstGeom prst="star5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400" dirty="0" smtClean="0"/>
            </a:p>
          </p:txBody>
        </p:sp>
        <p:sp>
          <p:nvSpPr>
            <p:cNvPr id="139" name="5-Point Star 138"/>
            <p:cNvSpPr/>
            <p:nvPr/>
          </p:nvSpPr>
          <p:spPr>
            <a:xfrm>
              <a:off x="8337526" y="5589922"/>
              <a:ext cx="158752" cy="158793"/>
            </a:xfrm>
            <a:prstGeom prst="star5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400" dirty="0" smtClean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7646419" y="4585562"/>
              <a:ext cx="89812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/>
                <a:t>Accuracy of Listing</a:t>
              </a:r>
              <a:endParaRPr lang="en-US" sz="700" dirty="0"/>
            </a:p>
          </p:txBody>
        </p:sp>
        <p:sp>
          <p:nvSpPr>
            <p:cNvPr id="141" name="5-Point Star 140"/>
            <p:cNvSpPr/>
            <p:nvPr/>
          </p:nvSpPr>
          <p:spPr>
            <a:xfrm>
              <a:off x="7707025" y="5173145"/>
              <a:ext cx="158752" cy="158793"/>
            </a:xfrm>
            <a:prstGeom prst="star5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400" dirty="0" smtClean="0"/>
            </a:p>
          </p:txBody>
        </p:sp>
        <p:sp>
          <p:nvSpPr>
            <p:cNvPr id="142" name="5-Point Star 141"/>
            <p:cNvSpPr/>
            <p:nvPr/>
          </p:nvSpPr>
          <p:spPr>
            <a:xfrm>
              <a:off x="7866548" y="5175703"/>
              <a:ext cx="158752" cy="158793"/>
            </a:xfrm>
            <a:prstGeom prst="star5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400" dirty="0" smtClean="0"/>
            </a:p>
          </p:txBody>
        </p:sp>
        <p:sp>
          <p:nvSpPr>
            <p:cNvPr id="143" name="5-Point Star 142"/>
            <p:cNvSpPr/>
            <p:nvPr/>
          </p:nvSpPr>
          <p:spPr>
            <a:xfrm>
              <a:off x="8025300" y="5175703"/>
              <a:ext cx="158752" cy="158793"/>
            </a:xfrm>
            <a:prstGeom prst="star5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400" dirty="0" smtClean="0"/>
            </a:p>
          </p:txBody>
        </p:sp>
        <p:sp>
          <p:nvSpPr>
            <p:cNvPr id="144" name="5-Point Star 143"/>
            <p:cNvSpPr/>
            <p:nvPr/>
          </p:nvSpPr>
          <p:spPr>
            <a:xfrm>
              <a:off x="8184052" y="5175703"/>
              <a:ext cx="158752" cy="158793"/>
            </a:xfrm>
            <a:prstGeom prst="star5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400" dirty="0" smtClean="0"/>
            </a:p>
          </p:txBody>
        </p:sp>
        <p:sp>
          <p:nvSpPr>
            <p:cNvPr id="145" name="5-Point Star 144"/>
            <p:cNvSpPr/>
            <p:nvPr/>
          </p:nvSpPr>
          <p:spPr>
            <a:xfrm>
              <a:off x="8342804" y="5175703"/>
              <a:ext cx="158752" cy="158793"/>
            </a:xfrm>
            <a:prstGeom prst="star5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400" dirty="0" smtClean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651697" y="4978727"/>
              <a:ext cx="89812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/>
                <a:t>Value</a:t>
              </a:r>
              <a:endParaRPr lang="en-US" sz="700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7657171" y="5399913"/>
              <a:ext cx="89812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Recommend BAKKLE?</a:t>
              </a:r>
              <a:endParaRPr lang="en-US" sz="600" dirty="0"/>
            </a:p>
          </p:txBody>
        </p:sp>
      </p:grpSp>
      <p:pic>
        <p:nvPicPr>
          <p:cNvPr id="103" name="Picture 102" descr="post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3" t="8295" r="24100" b="56667"/>
          <a:stretch/>
        </p:blipFill>
        <p:spPr>
          <a:xfrm>
            <a:off x="3599729" y="1893899"/>
            <a:ext cx="548215" cy="522801"/>
          </a:xfrm>
          <a:prstGeom prst="rect">
            <a:avLst/>
          </a:prstGeom>
        </p:spPr>
      </p:pic>
      <p:pic>
        <p:nvPicPr>
          <p:cNvPr id="107" name="Picture 106" descr="post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3" t="8295" r="24100" b="56667"/>
          <a:stretch/>
        </p:blipFill>
        <p:spPr>
          <a:xfrm>
            <a:off x="3606349" y="4619824"/>
            <a:ext cx="548215" cy="522801"/>
          </a:xfrm>
          <a:prstGeom prst="rect">
            <a:avLst/>
          </a:prstGeom>
        </p:spPr>
      </p:pic>
      <p:cxnSp>
        <p:nvCxnSpPr>
          <p:cNvPr id="108" name="Straight Connector 107"/>
          <p:cNvCxnSpPr/>
          <p:nvPr/>
        </p:nvCxnSpPr>
        <p:spPr>
          <a:xfrm>
            <a:off x="101856" y="719342"/>
            <a:ext cx="8930868" cy="0"/>
          </a:xfrm>
          <a:prstGeom prst="line">
            <a:avLst/>
          </a:prstGeom>
          <a:ln w="19050" cmpd="sng">
            <a:solidFill>
              <a:srgbClr val="6CDA79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116" y="37034"/>
            <a:ext cx="1402782" cy="6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09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9"/>
          <p:cNvSpPr txBox="1">
            <a:spLocks/>
          </p:cNvSpPr>
          <p:nvPr/>
        </p:nvSpPr>
        <p:spPr>
          <a:xfrm>
            <a:off x="1369619" y="167807"/>
            <a:ext cx="7774381" cy="394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/>
              <a:t>Value Proposition for </a:t>
            </a:r>
            <a:r>
              <a:rPr lang="en-US" sz="2800" i="1" dirty="0" err="1" smtClean="0"/>
              <a:t>Bakkle</a:t>
            </a:r>
            <a:endParaRPr lang="en-US" sz="2800" i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681" y="923336"/>
            <a:ext cx="8585084" cy="5677988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Everyone has items in their house that have Outlived Their Usefulness</a:t>
            </a:r>
          </a:p>
          <a:p>
            <a:endParaRPr lang="en-US" sz="2000" dirty="0"/>
          </a:p>
          <a:p>
            <a:r>
              <a:rPr lang="en-US" sz="2000" dirty="0" smtClean="0"/>
              <a:t>We either throw them out, given them away, or “try” to sell them</a:t>
            </a:r>
          </a:p>
          <a:p>
            <a:pPr lvl="1"/>
            <a:r>
              <a:rPr lang="en-US" sz="1600" dirty="0" smtClean="0"/>
              <a:t>Garage sales suck.  </a:t>
            </a:r>
            <a:r>
              <a:rPr lang="en-US" sz="1600" dirty="0" err="1" smtClean="0"/>
              <a:t>Ebay</a:t>
            </a:r>
            <a:r>
              <a:rPr lang="en-US" sz="1600" dirty="0" smtClean="0"/>
              <a:t> is a pain in the ass and costly.  Craigslist is complicated and creepy.</a:t>
            </a:r>
          </a:p>
          <a:p>
            <a:endParaRPr lang="en-US" sz="2000" dirty="0"/>
          </a:p>
          <a:p>
            <a:r>
              <a:rPr lang="en-US" sz="2000" dirty="0" smtClean="0"/>
              <a:t>Let’s Connect Buyers and Sellers and make it absolutely possible to:</a:t>
            </a:r>
            <a:endParaRPr lang="en-US" sz="2000" dirty="0"/>
          </a:p>
          <a:p>
            <a:pPr lvl="1"/>
            <a:r>
              <a:rPr lang="en-US" sz="1600" dirty="0" smtClean="0"/>
              <a:t>Sell Anything You Own with </a:t>
            </a:r>
            <a:r>
              <a:rPr lang="en-US" sz="1600" b="1" dirty="0" smtClean="0"/>
              <a:t>FOUR Clicks</a:t>
            </a:r>
          </a:p>
          <a:p>
            <a:pPr lvl="1"/>
            <a:r>
              <a:rPr lang="en-US" sz="1600" dirty="0" smtClean="0"/>
              <a:t>Buy Anything You Find with </a:t>
            </a:r>
            <a:r>
              <a:rPr lang="en-US" sz="1600" b="1" dirty="0" smtClean="0"/>
              <a:t>FOUR Clicks</a:t>
            </a:r>
          </a:p>
          <a:p>
            <a:pPr lvl="1"/>
            <a:r>
              <a:rPr lang="en-US" sz="1600" dirty="0" smtClean="0"/>
              <a:t>Make Browsing </a:t>
            </a:r>
            <a:r>
              <a:rPr lang="en-US" sz="1600" dirty="0" err="1" smtClean="0"/>
              <a:t>Bakkle</a:t>
            </a:r>
            <a:r>
              <a:rPr lang="en-US" sz="1600" dirty="0" smtClean="0"/>
              <a:t> Easy, Fun, and Even Addicting</a:t>
            </a:r>
          </a:p>
          <a:p>
            <a:pPr lvl="1"/>
            <a:r>
              <a:rPr lang="en-US" sz="1600" dirty="0" smtClean="0"/>
              <a:t>Facilitate Easy Payments and Reduce Risks of Cash</a:t>
            </a:r>
          </a:p>
          <a:p>
            <a:pPr lvl="1"/>
            <a:endParaRPr lang="en-US" sz="1600" dirty="0"/>
          </a:p>
          <a:p>
            <a:r>
              <a:rPr lang="en-US" sz="2000" dirty="0" smtClean="0"/>
              <a:t>Charge a “Connection Fee” and a “Transaction Fee”</a:t>
            </a:r>
          </a:p>
          <a:p>
            <a:pPr lvl="1"/>
            <a:r>
              <a:rPr lang="en-US" sz="1600" dirty="0" smtClean="0"/>
              <a:t>Connection fee is credited towards the Transaction Fee</a:t>
            </a:r>
          </a:p>
          <a:p>
            <a:pPr lvl="1"/>
            <a:endParaRPr lang="en-US" sz="1200" dirty="0"/>
          </a:p>
          <a:p>
            <a:r>
              <a:rPr lang="en-US" sz="2000" dirty="0" smtClean="0"/>
              <a:t>Broad Consumer Deployment Leads to </a:t>
            </a:r>
            <a:r>
              <a:rPr lang="en-US" sz="2000" dirty="0" err="1" smtClean="0"/>
              <a:t>Bakkle</a:t>
            </a:r>
            <a:r>
              <a:rPr lang="en-US" sz="2000" dirty="0" smtClean="0"/>
              <a:t> Business</a:t>
            </a:r>
          </a:p>
          <a:p>
            <a:pPr lvl="1"/>
            <a:r>
              <a:rPr lang="en-US" sz="1600" dirty="0" smtClean="0"/>
              <a:t>Large campaign to bring Big Box retailers to “data rich” consumer base</a:t>
            </a:r>
          </a:p>
          <a:p>
            <a:pPr lvl="1"/>
            <a:r>
              <a:rPr lang="en-US" sz="1600" dirty="0" smtClean="0"/>
              <a:t>Maximize impressions, advertise “deals” and yes, dispose of remnant inventory</a:t>
            </a:r>
          </a:p>
          <a:p>
            <a:pPr lvl="1"/>
            <a:r>
              <a:rPr lang="en-US" sz="1600" dirty="0" smtClean="0"/>
              <a:t>This is the ultimate cash generating vehicle for </a:t>
            </a:r>
            <a:r>
              <a:rPr lang="en-US" sz="1600" b="1" i="1" dirty="0" err="1" smtClean="0"/>
              <a:t>Bakkle</a:t>
            </a:r>
            <a:endParaRPr lang="en-US" sz="1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6" y="37034"/>
            <a:ext cx="1402782" cy="64669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01856" y="719342"/>
            <a:ext cx="8930868" cy="0"/>
          </a:xfrm>
          <a:prstGeom prst="line">
            <a:avLst/>
          </a:prstGeom>
          <a:ln w="19050" cmpd="sng">
            <a:solidFill>
              <a:srgbClr val="6CDA79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824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9"/>
          <p:cNvSpPr txBox="1">
            <a:spLocks/>
          </p:cNvSpPr>
          <p:nvPr/>
        </p:nvSpPr>
        <p:spPr>
          <a:xfrm>
            <a:off x="1480898" y="179676"/>
            <a:ext cx="7774381" cy="394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/>
              <a:t>How does </a:t>
            </a:r>
            <a:r>
              <a:rPr lang="en-US" sz="2800" i="1" dirty="0" err="1" smtClean="0"/>
              <a:t>Bakkle</a:t>
            </a:r>
            <a:r>
              <a:rPr lang="en-US" sz="2800" dirty="0" smtClean="0"/>
              <a:t> Work?</a:t>
            </a:r>
            <a:endParaRPr lang="en-US" sz="2800" i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681" y="923336"/>
            <a:ext cx="8585084" cy="5677988"/>
          </a:xfrm>
        </p:spPr>
        <p:txBody>
          <a:bodyPr>
            <a:normAutofit/>
          </a:bodyPr>
          <a:lstStyle/>
          <a:p>
            <a:r>
              <a:rPr lang="en-US" sz="2000" dirty="0"/>
              <a:t>Think                   </a:t>
            </a:r>
            <a:r>
              <a:rPr lang="en-US" sz="2000" dirty="0" smtClean="0"/>
              <a:t>meets                   </a:t>
            </a:r>
            <a:r>
              <a:rPr lang="en-US" sz="2000" dirty="0" smtClean="0"/>
              <a:t>meets            </a:t>
            </a:r>
            <a:endParaRPr lang="en-US" sz="16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Bakkle</a:t>
            </a:r>
            <a:r>
              <a:rPr lang="en-US" sz="2000" dirty="0" smtClean="0"/>
              <a:t> uses the user friendly features of the most popular “connection” apps </a:t>
            </a:r>
          </a:p>
          <a:p>
            <a:pPr lvl="1"/>
            <a:r>
              <a:rPr lang="en-US" sz="1600" dirty="0" smtClean="0"/>
              <a:t>Tinder’s rapid review interface</a:t>
            </a:r>
          </a:p>
          <a:p>
            <a:pPr lvl="1"/>
            <a:r>
              <a:rPr lang="en-US" sz="1600" dirty="0" err="1"/>
              <a:t>e</a:t>
            </a:r>
            <a:r>
              <a:rPr lang="en-US" sz="1600" dirty="0" err="1" smtClean="0"/>
              <a:t>bay’s</a:t>
            </a:r>
            <a:r>
              <a:rPr lang="en-US" sz="1600" dirty="0" smtClean="0"/>
              <a:t> mass listings and payment east</a:t>
            </a:r>
          </a:p>
          <a:p>
            <a:pPr lvl="1"/>
            <a:r>
              <a:rPr lang="en-US" sz="1600" dirty="0" err="1" smtClean="0"/>
              <a:t>Uber’s</a:t>
            </a:r>
            <a:r>
              <a:rPr lang="en-US" sz="1600" dirty="0" smtClean="0"/>
              <a:t> elegant proximity and location technology</a:t>
            </a:r>
          </a:p>
          <a:p>
            <a:pPr lvl="1"/>
            <a:endParaRPr lang="en-US" sz="1600" dirty="0"/>
          </a:p>
          <a:p>
            <a:r>
              <a:rPr lang="en-US" sz="2000" dirty="0" smtClean="0"/>
              <a:t>These features combine to allow users to list, sell, browse, and buy any item</a:t>
            </a:r>
          </a:p>
          <a:p>
            <a:pPr lvl="1"/>
            <a:r>
              <a:rPr lang="en-US" sz="1600" dirty="0" smtClean="0"/>
              <a:t>One’s man Junk…</a:t>
            </a:r>
          </a:p>
          <a:p>
            <a:pPr lvl="1"/>
            <a:endParaRPr lang="en-US" sz="1600" dirty="0"/>
          </a:p>
          <a:p>
            <a:r>
              <a:rPr lang="en-US" sz="2000" dirty="0" smtClean="0"/>
              <a:t>Eliminating </a:t>
            </a:r>
            <a:r>
              <a:rPr lang="en-US" sz="2000" dirty="0" smtClean="0"/>
              <a:t>transactional friction </a:t>
            </a:r>
            <a:r>
              <a:rPr lang="en-US" sz="2000" dirty="0" smtClean="0"/>
              <a:t>between buyer and seller</a:t>
            </a:r>
          </a:p>
          <a:p>
            <a:pPr lvl="1"/>
            <a:r>
              <a:rPr lang="en-US" sz="1600" dirty="0" smtClean="0"/>
              <a:t>Distance, Locating, Perusing, Cash, </a:t>
            </a:r>
          </a:p>
          <a:p>
            <a:pPr lvl="1"/>
            <a:r>
              <a:rPr lang="en-US" sz="1600" dirty="0" smtClean="0"/>
              <a:t>Unfamiliarity</a:t>
            </a:r>
          </a:p>
          <a:p>
            <a:pPr lvl="1"/>
            <a:r>
              <a:rPr lang="en-US" sz="1600" dirty="0" smtClean="0"/>
              <a:t>Trust</a:t>
            </a:r>
          </a:p>
          <a:p>
            <a:pPr lvl="1"/>
            <a:endParaRPr lang="en-US" sz="1600" dirty="0"/>
          </a:p>
          <a:p>
            <a:r>
              <a:rPr lang="en-US" sz="2000" dirty="0" smtClean="0"/>
              <a:t>This is “Wealth Transfer”</a:t>
            </a: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35" y="923336"/>
            <a:ext cx="893245" cy="357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1522" r="22744"/>
          <a:stretch/>
        </p:blipFill>
        <p:spPr>
          <a:xfrm>
            <a:off x="4796519" y="827161"/>
            <a:ext cx="768099" cy="719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887" y="884265"/>
            <a:ext cx="1016312" cy="57127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816248" y="3811296"/>
            <a:ext cx="1258861" cy="2696740"/>
            <a:chOff x="6816248" y="3811296"/>
            <a:chExt cx="1258861" cy="2696740"/>
          </a:xfrm>
        </p:grpSpPr>
        <p:pic>
          <p:nvPicPr>
            <p:cNvPr id="10" name="Picture 9" descr="Accoun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6248" y="3811296"/>
              <a:ext cx="1258861" cy="26967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 descr="HomeScree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0925" y="4223575"/>
              <a:ext cx="1062300" cy="1885583"/>
            </a:xfrm>
            <a:prstGeom prst="rect">
              <a:avLst/>
            </a:prstGeom>
          </p:spPr>
        </p:pic>
        <p:pic>
          <p:nvPicPr>
            <p:cNvPr id="8" name="Picture 7" descr="sliderInActio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0925" y="4223575"/>
              <a:ext cx="1062301" cy="1885583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16" y="37034"/>
            <a:ext cx="1402782" cy="64669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01856" y="719342"/>
            <a:ext cx="8930868" cy="0"/>
          </a:xfrm>
          <a:prstGeom prst="line">
            <a:avLst/>
          </a:prstGeom>
          <a:ln w="19050" cmpd="sng">
            <a:solidFill>
              <a:srgbClr val="6CDA79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191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sosceles Triangle 18"/>
          <p:cNvSpPr/>
          <p:nvPr/>
        </p:nvSpPr>
        <p:spPr>
          <a:xfrm rot="16200000">
            <a:off x="2587339" y="3943166"/>
            <a:ext cx="1663789" cy="230914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1480898" y="191548"/>
            <a:ext cx="7774381" cy="394998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Home Screen – The Feed</a:t>
            </a:r>
            <a:endParaRPr lang="en-US" sz="2800" dirty="0"/>
          </a:p>
        </p:txBody>
      </p:sp>
      <p:sp>
        <p:nvSpPr>
          <p:cNvPr id="36" name="Rounded Rectangle 35"/>
          <p:cNvSpPr/>
          <p:nvPr/>
        </p:nvSpPr>
        <p:spPr>
          <a:xfrm>
            <a:off x="3673057" y="6200536"/>
            <a:ext cx="1865832" cy="557185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 smtClean="0">
                <a:solidFill>
                  <a:srgbClr val="000000"/>
                </a:solidFill>
              </a:rPr>
              <a:t>“REPORT”</a:t>
            </a:r>
            <a:endParaRPr lang="en-US" sz="3200" b="1" dirty="0" smtClean="0">
              <a:solidFill>
                <a:srgbClr val="000000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912418" y="3376679"/>
            <a:ext cx="2239221" cy="136658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“Meh”</a:t>
            </a:r>
          </a:p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Item Deleted from User Feed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49415" y="2073558"/>
            <a:ext cx="1889474" cy="3839394"/>
            <a:chOff x="3419232" y="2323211"/>
            <a:chExt cx="1354148" cy="2900864"/>
          </a:xfrm>
        </p:grpSpPr>
        <p:pic>
          <p:nvPicPr>
            <p:cNvPr id="15" name="Picture 14" descr="Hom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232" y="2323211"/>
              <a:ext cx="1354148" cy="2900864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3525440" y="2835923"/>
              <a:ext cx="1150469" cy="1932349"/>
              <a:chOff x="0" y="0"/>
              <a:chExt cx="3863662" cy="6858000"/>
            </a:xfrm>
          </p:grpSpPr>
          <p:pic>
            <p:nvPicPr>
              <p:cNvPr id="4" name="Picture 3" descr="HomeScree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863662" cy="6858000"/>
              </a:xfrm>
              <a:prstGeom prst="rect">
                <a:avLst/>
              </a:prstGeom>
            </p:spPr>
          </p:pic>
          <p:pic>
            <p:nvPicPr>
              <p:cNvPr id="2" name="Picture 1" descr="post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93" t="8295" r="24100" b="56667"/>
              <a:stretch/>
            </p:blipFill>
            <p:spPr>
              <a:xfrm>
                <a:off x="108142" y="1272579"/>
                <a:ext cx="3687558" cy="3701828"/>
              </a:xfrm>
              <a:prstGeom prst="rect">
                <a:avLst/>
              </a:prstGeom>
            </p:spPr>
          </p:pic>
        </p:grpSp>
      </p:grpSp>
      <p:sp>
        <p:nvSpPr>
          <p:cNvPr id="28" name="Rounded Rectangle 27"/>
          <p:cNvSpPr/>
          <p:nvPr/>
        </p:nvSpPr>
        <p:spPr>
          <a:xfrm>
            <a:off x="6088019" y="3376679"/>
            <a:ext cx="2239221" cy="1366583"/>
          </a:xfrm>
          <a:prstGeom prst="roundRect">
            <a:avLst/>
          </a:prstGeom>
          <a:solidFill>
            <a:srgbClr val="6CDA79"/>
          </a:solidFill>
          <a:ln>
            <a:solidFill>
              <a:srgbClr val="6CDA79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“Want”</a:t>
            </a:r>
            <a:endParaRPr lang="en-US" sz="3200" b="1" dirty="0" smtClean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Move to Buyer Mode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9" name="Isosceles Triangle 28"/>
          <p:cNvSpPr/>
          <p:nvPr/>
        </p:nvSpPr>
        <p:spPr>
          <a:xfrm rot="5400000">
            <a:off x="4966374" y="3945864"/>
            <a:ext cx="1663789" cy="225519"/>
          </a:xfrm>
          <a:prstGeom prst="triangle">
            <a:avLst/>
          </a:prstGeom>
          <a:solidFill>
            <a:srgbClr val="6CDA79"/>
          </a:solidFill>
          <a:ln>
            <a:solidFill>
              <a:srgbClr val="6CDA79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25" b="93555" l="7422" r="908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57158">
            <a:off x="4814052" y="4276054"/>
            <a:ext cx="2176040" cy="2176040"/>
          </a:xfrm>
          <a:prstGeom prst="rect">
            <a:avLst/>
          </a:prstGeom>
        </p:spPr>
      </p:pic>
      <p:sp>
        <p:nvSpPr>
          <p:cNvPr id="35" name="Isosceles Triangle 34"/>
          <p:cNvSpPr/>
          <p:nvPr/>
        </p:nvSpPr>
        <p:spPr>
          <a:xfrm flipV="1">
            <a:off x="3950087" y="5898407"/>
            <a:ext cx="1354147" cy="230909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9" name="Rounded Rectangle 38"/>
          <p:cNvSpPr/>
          <p:nvPr/>
        </p:nvSpPr>
        <p:spPr>
          <a:xfrm>
            <a:off x="2967208" y="789820"/>
            <a:ext cx="3311607" cy="972774"/>
          </a:xfrm>
          <a:prstGeom prst="roundRect">
            <a:avLst>
              <a:gd name="adj" fmla="val 15808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“Holding Pattern”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10 </a:t>
            </a:r>
            <a:r>
              <a:rPr lang="en-US" sz="2000" dirty="0" smtClean="0">
                <a:solidFill>
                  <a:schemeClr val="tx1"/>
                </a:solidFill>
              </a:rPr>
              <a:t>items </a:t>
            </a:r>
            <a:r>
              <a:rPr lang="en-US" sz="2000" dirty="0" smtClean="0">
                <a:solidFill>
                  <a:schemeClr val="tx1"/>
                </a:solidFill>
              </a:rPr>
              <a:t>held </a:t>
            </a:r>
            <a:r>
              <a:rPr lang="en-US" sz="2000" dirty="0" smtClean="0">
                <a:solidFill>
                  <a:schemeClr val="tx1"/>
                </a:solidFill>
              </a:rPr>
              <a:t>for 5 </a:t>
            </a:r>
            <a:r>
              <a:rPr lang="en-US" sz="2000" dirty="0" smtClean="0">
                <a:solidFill>
                  <a:schemeClr val="tx1"/>
                </a:solidFill>
              </a:rPr>
              <a:t>minutes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4" name="Isosceles Triangle 33"/>
          <p:cNvSpPr/>
          <p:nvPr/>
        </p:nvSpPr>
        <p:spPr>
          <a:xfrm>
            <a:off x="3950087" y="1820851"/>
            <a:ext cx="1354147" cy="230909"/>
          </a:xfrm>
          <a:prstGeom prst="triangl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01856" y="719342"/>
            <a:ext cx="8930868" cy="0"/>
          </a:xfrm>
          <a:prstGeom prst="line">
            <a:avLst/>
          </a:prstGeom>
          <a:ln w="19050" cmpd="sng">
            <a:solidFill>
              <a:srgbClr val="6CDA79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16" y="37034"/>
            <a:ext cx="1402782" cy="6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22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9"/>
          <p:cNvSpPr txBox="1">
            <a:spLocks/>
          </p:cNvSpPr>
          <p:nvPr/>
        </p:nvSpPr>
        <p:spPr>
          <a:xfrm>
            <a:off x="1480898" y="193990"/>
            <a:ext cx="7774381" cy="394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/>
              <a:t>Home Screen – The Feed</a:t>
            </a:r>
            <a:endParaRPr lang="en-US" sz="28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3649415" y="2073558"/>
            <a:ext cx="1889474" cy="3839394"/>
            <a:chOff x="3419232" y="2323211"/>
            <a:chExt cx="1354148" cy="2900864"/>
          </a:xfrm>
        </p:grpSpPr>
        <p:pic>
          <p:nvPicPr>
            <p:cNvPr id="33" name="Picture 32" descr="Hom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232" y="2323211"/>
              <a:ext cx="1354148" cy="2900864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3525440" y="2835923"/>
              <a:ext cx="1150469" cy="1932349"/>
              <a:chOff x="0" y="0"/>
              <a:chExt cx="3863662" cy="6858000"/>
            </a:xfrm>
          </p:grpSpPr>
          <p:pic>
            <p:nvPicPr>
              <p:cNvPr id="37" name="Picture 36" descr="HomeScree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863662" cy="6858000"/>
              </a:xfrm>
              <a:prstGeom prst="rect">
                <a:avLst/>
              </a:prstGeom>
            </p:spPr>
          </p:pic>
          <p:pic>
            <p:nvPicPr>
              <p:cNvPr id="38" name="Picture 37" descr="post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93" t="8295" r="24100" b="56667"/>
              <a:stretch/>
            </p:blipFill>
            <p:spPr>
              <a:xfrm>
                <a:off x="108142" y="1272579"/>
                <a:ext cx="3687558" cy="3701828"/>
              </a:xfrm>
              <a:prstGeom prst="rect">
                <a:avLst/>
              </a:prstGeom>
            </p:spPr>
          </p:pic>
        </p:grpSp>
      </p:grpSp>
      <p:cxnSp>
        <p:nvCxnSpPr>
          <p:cNvPr id="39" name="Straight Connector 38"/>
          <p:cNvCxnSpPr/>
          <p:nvPr/>
        </p:nvCxnSpPr>
        <p:spPr>
          <a:xfrm>
            <a:off x="101856" y="719342"/>
            <a:ext cx="8930868" cy="0"/>
          </a:xfrm>
          <a:prstGeom prst="line">
            <a:avLst/>
          </a:prstGeom>
          <a:ln w="19050" cmpd="sng">
            <a:solidFill>
              <a:srgbClr val="6CDA79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6" y="37034"/>
            <a:ext cx="1402782" cy="6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89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9"/>
          <p:cNvSpPr txBox="1">
            <a:spLocks/>
          </p:cNvSpPr>
          <p:nvPr/>
        </p:nvSpPr>
        <p:spPr>
          <a:xfrm>
            <a:off x="1600852" y="191547"/>
            <a:ext cx="7774381" cy="394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/>
              <a:t>Setup User Interface</a:t>
            </a:r>
            <a:endParaRPr lang="en-US" sz="2800" dirty="0"/>
          </a:p>
        </p:txBody>
      </p:sp>
      <p:pic>
        <p:nvPicPr>
          <p:cNvPr id="6" name="Picture 5" descr="Accou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5" y="2316328"/>
            <a:ext cx="1258861" cy="2696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600852" y="825581"/>
            <a:ext cx="7238562" cy="6032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Dashboard (Mobile or Web</a:t>
            </a:r>
            <a:r>
              <a:rPr lang="en-US" b="1" dirty="0" smtClean="0"/>
              <a:t>)</a:t>
            </a:r>
          </a:p>
          <a:p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sz="1400" b="1" dirty="0" smtClean="0"/>
              <a:t>Feed</a:t>
            </a:r>
            <a:endParaRPr lang="en-US" sz="1400" b="1" dirty="0" smtClean="0"/>
          </a:p>
          <a:p>
            <a:pPr lvl="1"/>
            <a:endParaRPr lang="en-US" sz="1400" dirty="0"/>
          </a:p>
          <a:p>
            <a:pPr marL="171450" indent="-171450">
              <a:buFont typeface="Arial"/>
              <a:buChar char="•"/>
            </a:pPr>
            <a:r>
              <a:rPr lang="en-US" sz="1400" b="1" dirty="0" smtClean="0"/>
              <a:t>Sellers Garage</a:t>
            </a:r>
            <a:endParaRPr lang="en-US" sz="1400" b="1" dirty="0" smtClean="0"/>
          </a:p>
          <a:p>
            <a:pPr marL="628650" lvl="1" indent="-171450">
              <a:buFont typeface="Arial"/>
              <a:buChar char="•"/>
            </a:pPr>
            <a:r>
              <a:rPr lang="en-US" sz="1400" dirty="0" smtClean="0"/>
              <a:t>Review current listing status (time remaining, price)</a:t>
            </a:r>
          </a:p>
          <a:p>
            <a:pPr marL="628650" lvl="1" indent="-171450">
              <a:buFont typeface="Arial"/>
              <a:buChar char="•"/>
            </a:pPr>
            <a:r>
              <a:rPr lang="en-US" sz="1400" dirty="0" smtClean="0"/>
              <a:t>Activity tracker per listing</a:t>
            </a:r>
            <a:r>
              <a:rPr lang="en-US" sz="1400" dirty="0" smtClean="0"/>
              <a:t>?</a:t>
            </a:r>
          </a:p>
          <a:p>
            <a:pPr marL="628650" lvl="1" indent="-171450">
              <a:buFont typeface="Arial"/>
              <a:buChar char="•"/>
            </a:pPr>
            <a:endParaRPr lang="en-US" sz="1400" dirty="0"/>
          </a:p>
          <a:p>
            <a:pPr marL="171450" indent="-171450">
              <a:buFont typeface="Arial"/>
              <a:buChar char="•"/>
            </a:pPr>
            <a:r>
              <a:rPr lang="en-US" sz="1400" b="1" dirty="0" smtClean="0"/>
              <a:t>Buyers Trunk</a:t>
            </a:r>
          </a:p>
          <a:p>
            <a:pPr marL="628650" lvl="1" indent="-171450">
              <a:buFont typeface="Arial"/>
              <a:buChar char="•"/>
            </a:pPr>
            <a:r>
              <a:rPr lang="en-US" sz="1400" dirty="0" smtClean="0"/>
              <a:t>Review items awaiting SELLER Decision</a:t>
            </a:r>
            <a:endParaRPr lang="en-US" sz="1400" dirty="0" smtClean="0"/>
          </a:p>
          <a:p>
            <a:pPr marL="628650" lvl="1" indent="-171450">
              <a:buFont typeface="Arial"/>
              <a:buChar char="•"/>
            </a:pPr>
            <a:endParaRPr lang="en-US" sz="1400" dirty="0" smtClean="0"/>
          </a:p>
          <a:p>
            <a:pPr marL="171450" indent="-171450">
              <a:buFont typeface="Arial"/>
              <a:buChar char="•"/>
            </a:pPr>
            <a:r>
              <a:rPr lang="en-US" sz="1400" b="1" dirty="0" smtClean="0"/>
              <a:t>Holding Pattern</a:t>
            </a:r>
            <a:endParaRPr lang="en-US" sz="1400" b="1" dirty="0" smtClean="0"/>
          </a:p>
          <a:p>
            <a:pPr marL="628650" lvl="1" indent="-171450">
              <a:buFont typeface="Arial"/>
              <a:buChar char="•"/>
            </a:pPr>
            <a:r>
              <a:rPr lang="en-US" sz="1400" dirty="0" smtClean="0"/>
              <a:t>Facebook, </a:t>
            </a:r>
            <a:r>
              <a:rPr lang="en-US" sz="1400" dirty="0" err="1" smtClean="0"/>
              <a:t>gMail</a:t>
            </a:r>
            <a:r>
              <a:rPr lang="en-US" sz="1400" dirty="0" smtClean="0"/>
              <a:t>, Visa, Mobile #, </a:t>
            </a:r>
            <a:r>
              <a:rPr lang="en-US" sz="1400" dirty="0" err="1" smtClean="0"/>
              <a:t>Paypal</a:t>
            </a:r>
            <a:r>
              <a:rPr lang="en-US" sz="1400" dirty="0" smtClean="0"/>
              <a:t> Twitter, </a:t>
            </a:r>
            <a:r>
              <a:rPr lang="en-US" sz="1400" dirty="0" err="1" smtClean="0"/>
              <a:t>Snapchat</a:t>
            </a:r>
            <a:r>
              <a:rPr lang="en-US" sz="1400" dirty="0" smtClean="0"/>
              <a:t>, Google+, Credit Bureau</a:t>
            </a:r>
          </a:p>
          <a:p>
            <a:endParaRPr lang="en-US" sz="1400" dirty="0" smtClean="0"/>
          </a:p>
          <a:p>
            <a:pPr marL="166688" lvl="1" indent="-166688">
              <a:buFont typeface="Arial"/>
              <a:buChar char="•"/>
            </a:pPr>
            <a:r>
              <a:rPr lang="en-US" sz="1400" b="1" dirty="0"/>
              <a:t>Feed Parameters</a:t>
            </a:r>
          </a:p>
          <a:p>
            <a:pPr marL="628650" lvl="1" indent="-171450">
              <a:buFont typeface="Arial"/>
              <a:buChar char="•"/>
            </a:pPr>
            <a:r>
              <a:rPr lang="en-US" sz="1400" dirty="0"/>
              <a:t>Max number of items (which determines radius)</a:t>
            </a:r>
          </a:p>
          <a:p>
            <a:pPr marL="628650" lvl="1" indent="-171450">
              <a:buFont typeface="Arial"/>
              <a:buChar char="•"/>
            </a:pPr>
            <a:r>
              <a:rPr lang="en-US" sz="1400" dirty="0"/>
              <a:t>Max distance (which determines number of items)</a:t>
            </a:r>
          </a:p>
          <a:p>
            <a:pPr marL="628650" lvl="1" indent="-171450">
              <a:buFont typeface="Arial"/>
              <a:buChar char="•"/>
            </a:pPr>
            <a:r>
              <a:rPr lang="en-US" sz="1400" dirty="0"/>
              <a:t>Maximum dollar amount (could lead to LARGE radius</a:t>
            </a:r>
            <a:r>
              <a:rPr lang="en-US" sz="1400" dirty="0" smtClean="0"/>
              <a:t>)</a:t>
            </a:r>
          </a:p>
          <a:p>
            <a:pPr marL="628650" lvl="1" indent="-171450">
              <a:buFont typeface="Arial"/>
              <a:buChar char="•"/>
            </a:pPr>
            <a:r>
              <a:rPr lang="en-US" sz="1400" dirty="0" smtClean="0"/>
              <a:t>Pickup, Delivery, Mail, Meet</a:t>
            </a:r>
            <a:endParaRPr lang="en-US" sz="1400" dirty="0"/>
          </a:p>
          <a:p>
            <a:pPr marL="628650" lvl="1" indent="-171450">
              <a:buFont typeface="Arial"/>
              <a:buChar char="•"/>
            </a:pPr>
            <a:r>
              <a:rPr lang="en-US" sz="1400" dirty="0"/>
              <a:t>Duration of listing (within X hours?)</a:t>
            </a:r>
          </a:p>
          <a:p>
            <a:pPr marL="628650" lvl="1" indent="-171450">
              <a:buFont typeface="Arial"/>
              <a:buChar char="•"/>
            </a:pPr>
            <a:r>
              <a:rPr lang="en-US" sz="1400" dirty="0"/>
              <a:t>Verified Buyers (yes/no)</a:t>
            </a:r>
          </a:p>
          <a:p>
            <a:pPr marL="628650" lvl="1" indent="-171450">
              <a:buFont typeface="Arial"/>
              <a:buChar char="•"/>
            </a:pPr>
            <a:r>
              <a:rPr lang="en-US" sz="1400" dirty="0"/>
              <a:t>User rating (min rating of X out of 5)</a:t>
            </a:r>
            <a:endParaRPr lang="en-US" sz="1400" b="1" dirty="0"/>
          </a:p>
          <a:p>
            <a:endParaRPr lang="en-US" sz="1400" dirty="0"/>
          </a:p>
          <a:p>
            <a:pPr marL="171450" indent="-171450">
              <a:buFont typeface="Arial"/>
              <a:buChar char="•"/>
            </a:pPr>
            <a:r>
              <a:rPr lang="en-US" sz="1400" b="1" dirty="0" smtClean="0"/>
              <a:t>Settings </a:t>
            </a:r>
          </a:p>
          <a:p>
            <a:pPr marL="628650" lvl="1" indent="-171450">
              <a:buFont typeface="Arial"/>
              <a:buChar char="•"/>
            </a:pPr>
            <a:r>
              <a:rPr lang="en-US" sz="1400" dirty="0" smtClean="0"/>
              <a:t>Name, Contact, gender, other demographics</a:t>
            </a:r>
          </a:p>
          <a:p>
            <a:pPr marL="628650" lvl="1" indent="-171450">
              <a:buFont typeface="Arial"/>
              <a:buChar char="•"/>
            </a:pPr>
            <a:r>
              <a:rPr lang="en-US" sz="1400" dirty="0" smtClean="0"/>
              <a:t>Unique User Name</a:t>
            </a:r>
            <a:r>
              <a:rPr lang="en-US" sz="1400" dirty="0"/>
              <a:t>, Photo, and </a:t>
            </a:r>
            <a:r>
              <a:rPr lang="en-US" sz="1400" dirty="0" smtClean="0"/>
              <a:t>Password</a:t>
            </a:r>
          </a:p>
          <a:p>
            <a:pPr marL="628650" lvl="1" indent="-171450">
              <a:buFont typeface="Arial"/>
              <a:buChar char="•"/>
            </a:pPr>
            <a:r>
              <a:rPr lang="en-US" sz="1400" dirty="0" smtClean="0"/>
              <a:t>Payment </a:t>
            </a:r>
            <a:r>
              <a:rPr lang="en-US" sz="1400" dirty="0"/>
              <a:t>Method,:  Visa, </a:t>
            </a:r>
            <a:r>
              <a:rPr lang="en-US" sz="1400" dirty="0" smtClean="0"/>
              <a:t>PayPal</a:t>
            </a:r>
            <a:r>
              <a:rPr lang="en-US" sz="1400" dirty="0"/>
              <a:t>, </a:t>
            </a:r>
            <a:r>
              <a:rPr lang="en-US" sz="1400" dirty="0" err="1"/>
              <a:t>Venmo</a:t>
            </a:r>
            <a:r>
              <a:rPr lang="en-US" sz="1400" dirty="0"/>
              <a:t>, </a:t>
            </a:r>
            <a:r>
              <a:rPr lang="en-US" sz="1400" dirty="0" smtClean="0"/>
              <a:t>other</a:t>
            </a:r>
            <a:endParaRPr lang="en-US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6759208" y="4381940"/>
            <a:ext cx="2214575" cy="2224101"/>
            <a:chOff x="200751" y="891675"/>
            <a:chExt cx="2214575" cy="222410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51" y="891675"/>
              <a:ext cx="2214575" cy="22241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Oval 8"/>
            <p:cNvSpPr/>
            <p:nvPr/>
          </p:nvSpPr>
          <p:spPr>
            <a:xfrm>
              <a:off x="1284449" y="1918673"/>
              <a:ext cx="45719" cy="45719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 smtClean="0"/>
            </a:p>
          </p:txBody>
        </p:sp>
        <p:sp>
          <p:nvSpPr>
            <p:cNvPr id="10" name="Donut 9"/>
            <p:cNvSpPr/>
            <p:nvPr/>
          </p:nvSpPr>
          <p:spPr>
            <a:xfrm>
              <a:off x="810469" y="1426251"/>
              <a:ext cx="984140" cy="1026417"/>
            </a:xfrm>
            <a:prstGeom prst="donut">
              <a:avLst>
                <a:gd name="adj" fmla="val 2735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Donut 10"/>
            <p:cNvSpPr/>
            <p:nvPr/>
          </p:nvSpPr>
          <p:spPr>
            <a:xfrm>
              <a:off x="347341" y="991618"/>
              <a:ext cx="1903575" cy="1874066"/>
            </a:xfrm>
            <a:prstGeom prst="donut">
              <a:avLst>
                <a:gd name="adj" fmla="val 1520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9413" y="2399596"/>
              <a:ext cx="9226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/>
                <a:t>1 Mile</a:t>
              </a:r>
              <a:endParaRPr lang="en-US" sz="105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9413" y="2819095"/>
              <a:ext cx="9226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2</a:t>
              </a:r>
              <a:r>
                <a:rPr lang="en-US" sz="1050" dirty="0" smtClean="0"/>
                <a:t> Mile</a:t>
              </a:r>
              <a:endParaRPr lang="en-US" sz="1050" dirty="0"/>
            </a:p>
          </p:txBody>
        </p:sp>
      </p:grpSp>
      <p:pic>
        <p:nvPicPr>
          <p:cNvPr id="14" name="Picture 13" descr="Listin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801" y="862615"/>
            <a:ext cx="1155310" cy="2474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Straight Arrow Connector 15"/>
          <p:cNvCxnSpPr/>
          <p:nvPr/>
        </p:nvCxnSpPr>
        <p:spPr>
          <a:xfrm flipV="1">
            <a:off x="6301154" y="2493818"/>
            <a:ext cx="424836" cy="8526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1856" y="719342"/>
            <a:ext cx="8930868" cy="0"/>
          </a:xfrm>
          <a:prstGeom prst="line">
            <a:avLst/>
          </a:prstGeom>
          <a:ln w="19050" cmpd="sng">
            <a:solidFill>
              <a:srgbClr val="6CDA79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6" y="37034"/>
            <a:ext cx="1402782" cy="6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59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9"/>
          <p:cNvSpPr txBox="1">
            <a:spLocks/>
          </p:cNvSpPr>
          <p:nvPr/>
        </p:nvSpPr>
        <p:spPr>
          <a:xfrm>
            <a:off x="1492768" y="162743"/>
            <a:ext cx="7774381" cy="394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/>
              <a:t>Feed Interface and Logic</a:t>
            </a:r>
            <a:endParaRPr lang="en-US" sz="28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381328" y="924151"/>
            <a:ext cx="1830516" cy="3754404"/>
            <a:chOff x="3419232" y="2323211"/>
            <a:chExt cx="1354148" cy="2900864"/>
          </a:xfrm>
        </p:grpSpPr>
        <p:pic>
          <p:nvPicPr>
            <p:cNvPr id="18" name="Picture 17" descr="Hom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232" y="2323211"/>
              <a:ext cx="1354148" cy="2900864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3525440" y="2835923"/>
              <a:ext cx="1150469" cy="1932349"/>
              <a:chOff x="0" y="0"/>
              <a:chExt cx="3863662" cy="6858000"/>
            </a:xfrm>
          </p:grpSpPr>
          <p:pic>
            <p:nvPicPr>
              <p:cNvPr id="20" name="Picture 19" descr="HomeScree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863662" cy="6858000"/>
              </a:xfrm>
              <a:prstGeom prst="rect">
                <a:avLst/>
              </a:prstGeom>
            </p:spPr>
          </p:pic>
          <p:pic>
            <p:nvPicPr>
              <p:cNvPr id="21" name="Picture 20" descr="post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93" t="8295" r="24100" b="56667"/>
              <a:stretch/>
            </p:blipFill>
            <p:spPr>
              <a:xfrm>
                <a:off x="108142" y="1272579"/>
                <a:ext cx="3687558" cy="3701828"/>
              </a:xfrm>
              <a:prstGeom prst="rect">
                <a:avLst/>
              </a:prstGeom>
            </p:spPr>
          </p:pic>
        </p:grpSp>
      </p:grpSp>
      <p:sp>
        <p:nvSpPr>
          <p:cNvPr id="22" name="Isosceles Triangle 21"/>
          <p:cNvSpPr/>
          <p:nvPr/>
        </p:nvSpPr>
        <p:spPr>
          <a:xfrm rot="5400000">
            <a:off x="588428" y="2687878"/>
            <a:ext cx="3750444" cy="230910"/>
          </a:xfrm>
          <a:prstGeom prst="triangle">
            <a:avLst/>
          </a:prstGeom>
          <a:solidFill>
            <a:srgbClr val="6CDA79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287144" y="2591817"/>
            <a:ext cx="2513311" cy="556932"/>
          </a:xfrm>
          <a:prstGeom prst="roundRect">
            <a:avLst>
              <a:gd name="adj" fmla="val 6343"/>
            </a:avLst>
          </a:prstGeom>
          <a:solidFill>
            <a:srgbClr val="6CDA79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Message and Buyer info sent to Seller Item List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636831" y="2468523"/>
            <a:ext cx="813822" cy="680226"/>
          </a:xfrm>
          <a:prstGeom prst="roundRect">
            <a:avLst/>
          </a:prstGeom>
          <a:solidFill>
            <a:srgbClr val="6CDA79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“Want”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050" dirty="0" smtClean="0">
                <a:solidFill>
                  <a:schemeClr val="tx1"/>
                </a:solidFill>
              </a:rPr>
              <a:t>Move to confirm </a:t>
            </a:r>
            <a:r>
              <a:rPr lang="en-US" sz="1050" dirty="0">
                <a:solidFill>
                  <a:schemeClr val="tx1"/>
                </a:solidFill>
              </a:rPr>
              <a:t>s</a:t>
            </a:r>
            <a:r>
              <a:rPr lang="en-US" sz="1050" dirty="0" smtClean="0">
                <a:solidFill>
                  <a:schemeClr val="tx1"/>
                </a:solidFill>
              </a:rPr>
              <a:t>creen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25" name="Elbow Connector 24"/>
          <p:cNvCxnSpPr>
            <a:stCxn id="24" idx="0"/>
            <a:endCxn id="35" idx="1"/>
          </p:cNvCxnSpPr>
          <p:nvPr/>
        </p:nvCxnSpPr>
        <p:spPr>
          <a:xfrm rot="5400000" flipH="1" flipV="1">
            <a:off x="3071229" y="1891134"/>
            <a:ext cx="549902" cy="604876"/>
          </a:xfrm>
          <a:prstGeom prst="bentConnector2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3648618" y="1428069"/>
            <a:ext cx="5265410" cy="981104"/>
          </a:xfrm>
          <a:prstGeom prst="roundRect">
            <a:avLst>
              <a:gd name="adj" fmla="val 6343"/>
            </a:avLst>
          </a:prstGeom>
          <a:solidFill>
            <a:srgbClr val="6CDA79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“I Really Need </a:t>
            </a:r>
            <a:r>
              <a:rPr lang="en-US" sz="1400" b="1" dirty="0" smtClean="0">
                <a:solidFill>
                  <a:srgbClr val="000000"/>
                </a:solidFill>
              </a:rPr>
              <a:t>It”</a:t>
            </a:r>
            <a:r>
              <a:rPr lang="en-US" sz="1400" b="1" dirty="0" smtClean="0">
                <a:solidFill>
                  <a:srgbClr val="000000"/>
                </a:solidFill>
              </a:rPr>
              <a:t>?</a:t>
            </a:r>
          </a:p>
          <a:p>
            <a:endParaRPr lang="en-US" sz="1050" b="1" dirty="0" smtClean="0">
              <a:solidFill>
                <a:srgbClr val="000000"/>
              </a:solidFill>
            </a:endParaRPr>
          </a:p>
          <a:p>
            <a:r>
              <a:rPr lang="en-US" sz="1400" b="1" i="1" dirty="0" smtClean="0">
                <a:solidFill>
                  <a:srgbClr val="000000"/>
                </a:solidFill>
              </a:rPr>
              <a:t>“Confirmation of your NEED is a binding contract to purchase the item from the SELLER provided the SELLER accepts.”</a:t>
            </a:r>
            <a:endParaRPr lang="en-US" sz="1400" b="1" i="1" dirty="0">
              <a:solidFill>
                <a:srgbClr val="000000"/>
              </a:solidFill>
            </a:endParaRPr>
          </a:p>
          <a:p>
            <a:endParaRPr lang="en-US" sz="1050" dirty="0">
              <a:solidFill>
                <a:srgbClr val="000000"/>
              </a:solidFill>
            </a:endParaRPr>
          </a:p>
          <a:p>
            <a:pPr marL="231775" lvl="1" indent="-115888">
              <a:buFont typeface="Arial"/>
              <a:buChar char="•"/>
            </a:pPr>
            <a:endParaRPr lang="en-US" sz="1050" dirty="0" smtClean="0">
              <a:solidFill>
                <a:srgbClr val="000000"/>
              </a:solidFill>
            </a:endParaRPr>
          </a:p>
          <a:p>
            <a:pPr marL="233363" lvl="2" indent="-115888">
              <a:buFont typeface="Arial"/>
              <a:buChar char="•"/>
            </a:pPr>
            <a:endParaRPr lang="en-US" sz="1200" dirty="0" smtClean="0">
              <a:solidFill>
                <a:srgbClr val="000000"/>
              </a:solidFill>
            </a:endParaRPr>
          </a:p>
          <a:p>
            <a:pPr marL="233363" lvl="2" indent="-115888">
              <a:buFont typeface="Arial"/>
              <a:buChar char="•"/>
            </a:pPr>
            <a:endParaRPr lang="en-US" sz="1050" dirty="0" smtClean="0">
              <a:solidFill>
                <a:srgbClr val="000000"/>
              </a:solidFill>
            </a:endParaRPr>
          </a:p>
          <a:p>
            <a:pPr marL="115888" indent="-115888">
              <a:buFont typeface="Arial"/>
              <a:buChar char="•"/>
            </a:pPr>
            <a:endParaRPr 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287144" y="3294914"/>
            <a:ext cx="2513311" cy="710227"/>
          </a:xfrm>
          <a:prstGeom prst="roundRect">
            <a:avLst>
              <a:gd name="adj" fmla="val 6343"/>
            </a:avLst>
          </a:prstGeom>
          <a:solidFill>
            <a:srgbClr val="6CDA79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Buyer Offer is valid for 24 Hours </a:t>
            </a:r>
            <a:r>
              <a:rPr lang="en-US" sz="1400" b="1" dirty="0">
                <a:solidFill>
                  <a:srgbClr val="000000"/>
                </a:solidFill>
              </a:rPr>
              <a:t>U</a:t>
            </a:r>
            <a:r>
              <a:rPr lang="en-US" sz="1400" b="1" dirty="0" smtClean="0">
                <a:solidFill>
                  <a:srgbClr val="000000"/>
                </a:solidFill>
              </a:rPr>
              <a:t>nless Item is Sold to Different Buyer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6287144" y="4136119"/>
            <a:ext cx="2507883" cy="1241075"/>
          </a:xfrm>
          <a:prstGeom prst="roundRect">
            <a:avLst>
              <a:gd name="adj" fmla="val 6343"/>
            </a:avLst>
          </a:prstGeom>
          <a:solidFill>
            <a:srgbClr val="6CDA79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Item is listed in “Buyer Trunk”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(Auto delete if Seller transacts with other BUYER or time expires)</a:t>
            </a:r>
            <a:endParaRPr lang="en-US" sz="1400" dirty="0" smtClean="0">
              <a:solidFill>
                <a:srgbClr val="000000"/>
              </a:solidFill>
            </a:endParaRPr>
          </a:p>
        </p:txBody>
      </p:sp>
      <p:cxnSp>
        <p:nvCxnSpPr>
          <p:cNvPr id="59" name="Elbow Connector 58"/>
          <p:cNvCxnSpPr>
            <a:stCxn id="67" idx="1"/>
            <a:endCxn id="18" idx="2"/>
          </p:cNvCxnSpPr>
          <p:nvPr/>
        </p:nvCxnSpPr>
        <p:spPr>
          <a:xfrm rot="10800000">
            <a:off x="1296586" y="4678555"/>
            <a:ext cx="2038756" cy="157970"/>
          </a:xfrm>
          <a:prstGeom prst="bentConnector2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3335342" y="4496412"/>
            <a:ext cx="2154968" cy="680226"/>
          </a:xfrm>
          <a:prstGeom prst="roundRect">
            <a:avLst/>
          </a:prstGeom>
          <a:solidFill>
            <a:srgbClr val="6CDA79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Back to the Feed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Keep Shopping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70" name="Elbow Connector 69"/>
          <p:cNvCxnSpPr>
            <a:stCxn id="67" idx="3"/>
          </p:cNvCxnSpPr>
          <p:nvPr/>
        </p:nvCxnSpPr>
        <p:spPr>
          <a:xfrm flipV="1">
            <a:off x="5490310" y="2409173"/>
            <a:ext cx="337636" cy="2427352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912419" y="6089405"/>
            <a:ext cx="6921480" cy="0"/>
          </a:xfrm>
          <a:prstGeom prst="line">
            <a:avLst/>
          </a:prstGeom>
          <a:ln w="317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211844" y="5734572"/>
            <a:ext cx="5068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Buyer orders are canceled IF seller agrees</a:t>
            </a:r>
          </a:p>
          <a:p>
            <a:r>
              <a:rPr lang="en-US" dirty="0" smtClean="0"/>
              <a:t>A confirmed sell is billed and is good forever</a:t>
            </a:r>
          </a:p>
          <a:p>
            <a:r>
              <a:rPr lang="en-US" dirty="0" smtClean="0"/>
              <a:t>A </a:t>
            </a:r>
            <a:endParaRPr lang="en-US" dirty="0"/>
          </a:p>
        </p:txBody>
      </p:sp>
      <p:cxnSp>
        <p:nvCxnSpPr>
          <p:cNvPr id="75" name="Straight Connector 74"/>
          <p:cNvCxnSpPr/>
          <p:nvPr/>
        </p:nvCxnSpPr>
        <p:spPr>
          <a:xfrm>
            <a:off x="101856" y="719342"/>
            <a:ext cx="8930868" cy="0"/>
          </a:xfrm>
          <a:prstGeom prst="line">
            <a:avLst/>
          </a:prstGeom>
          <a:ln w="19050" cmpd="sng">
            <a:solidFill>
              <a:srgbClr val="6CDA79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6" y="37034"/>
            <a:ext cx="1402782" cy="6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35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9"/>
          <p:cNvSpPr txBox="1">
            <a:spLocks/>
          </p:cNvSpPr>
          <p:nvPr/>
        </p:nvSpPr>
        <p:spPr>
          <a:xfrm>
            <a:off x="1480898" y="160640"/>
            <a:ext cx="7077043" cy="394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/>
              <a:t>Feed Interface and Logic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5867172" y="854653"/>
            <a:ext cx="3054822" cy="2699420"/>
            <a:chOff x="4316166" y="838164"/>
            <a:chExt cx="4557732" cy="3754404"/>
          </a:xfrm>
        </p:grpSpPr>
        <p:grpSp>
          <p:nvGrpSpPr>
            <p:cNvPr id="17" name="Group 16"/>
            <p:cNvGrpSpPr/>
            <p:nvPr/>
          </p:nvGrpSpPr>
          <p:grpSpPr>
            <a:xfrm>
              <a:off x="7043382" y="838164"/>
              <a:ext cx="1830516" cy="3754404"/>
              <a:chOff x="3419232" y="2323211"/>
              <a:chExt cx="1354148" cy="2900864"/>
            </a:xfrm>
          </p:grpSpPr>
          <p:pic>
            <p:nvPicPr>
              <p:cNvPr id="18" name="Picture 17" descr="Home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9232" y="2323211"/>
                <a:ext cx="1354148" cy="2900864"/>
              </a:xfrm>
              <a:prstGeom prst="rect">
                <a:avLst/>
              </a:prstGeom>
            </p:spPr>
          </p:pic>
          <p:grpSp>
            <p:nvGrpSpPr>
              <p:cNvPr id="19" name="Group 18"/>
              <p:cNvGrpSpPr/>
              <p:nvPr/>
            </p:nvGrpSpPr>
            <p:grpSpPr>
              <a:xfrm>
                <a:off x="3525440" y="2835923"/>
                <a:ext cx="1150469" cy="1932349"/>
                <a:chOff x="0" y="0"/>
                <a:chExt cx="3863662" cy="6858000"/>
              </a:xfrm>
            </p:grpSpPr>
            <p:pic>
              <p:nvPicPr>
                <p:cNvPr id="20" name="Picture 19" descr="HomeScreen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3863662" cy="6858000"/>
                </a:xfrm>
                <a:prstGeom prst="rect">
                  <a:avLst/>
                </a:prstGeom>
              </p:spPr>
            </p:pic>
            <p:pic>
              <p:nvPicPr>
                <p:cNvPr id="21" name="Picture 20" descr="post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93" t="8295" r="24100" b="56667"/>
                <a:stretch/>
              </p:blipFill>
              <p:spPr>
                <a:xfrm>
                  <a:off x="108142" y="1272579"/>
                  <a:ext cx="3687558" cy="3701828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Isosceles Triangle 30"/>
            <p:cNvSpPr/>
            <p:nvPr/>
          </p:nvSpPr>
          <p:spPr>
            <a:xfrm rot="16200000">
              <a:off x="5943607" y="2682245"/>
              <a:ext cx="1663789" cy="230914"/>
            </a:xfrm>
            <a:prstGeom prst="triangl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4316166" y="2115758"/>
              <a:ext cx="2239221" cy="1366583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“Meh”</a:t>
              </a:r>
            </a:p>
            <a:p>
              <a:pPr algn="ctr">
                <a:lnSpc>
                  <a:spcPct val="9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Item Deleted from User Feed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49259" y="854653"/>
            <a:ext cx="55743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Item never reappears</a:t>
            </a:r>
          </a:p>
          <a:p>
            <a:pPr marL="742950" lvl="1" indent="-285750">
              <a:buFont typeface="Arial"/>
              <a:buChar char="•"/>
            </a:pP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A reposted Item Never reappears in the Buyers feed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Feed # must be the same to allow exclusion from user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Data collection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Time on screen 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# Clicked to view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Did user LEAVE APP to research product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Any “Needs” that were cancelled</a:t>
            </a:r>
            <a:r>
              <a:rPr lang="en-US" sz="1600" dirty="0"/>
              <a:t>?</a:t>
            </a:r>
            <a:endParaRPr lang="en-US" sz="1600" dirty="0" smtClean="0"/>
          </a:p>
        </p:txBody>
      </p:sp>
      <p:grpSp>
        <p:nvGrpSpPr>
          <p:cNvPr id="37" name="Group 36"/>
          <p:cNvGrpSpPr/>
          <p:nvPr/>
        </p:nvGrpSpPr>
        <p:grpSpPr>
          <a:xfrm rot="5400000">
            <a:off x="7639551" y="4863916"/>
            <a:ext cx="1226904" cy="1337981"/>
            <a:chOff x="3419231" y="3786247"/>
            <a:chExt cx="1354148" cy="1437828"/>
          </a:xfrm>
        </p:grpSpPr>
        <p:pic>
          <p:nvPicPr>
            <p:cNvPr id="40" name="Picture 39" descr="Home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435"/>
            <a:stretch/>
          </p:blipFill>
          <p:spPr>
            <a:xfrm>
              <a:off x="3419231" y="3786249"/>
              <a:ext cx="1354148" cy="1437826"/>
            </a:xfrm>
            <a:prstGeom prst="rect">
              <a:avLst/>
            </a:prstGeom>
          </p:spPr>
        </p:pic>
        <p:pic>
          <p:nvPicPr>
            <p:cNvPr id="43" name="Picture 42" descr="post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93" t="28173" r="24100" b="56667"/>
            <a:stretch/>
          </p:blipFill>
          <p:spPr>
            <a:xfrm>
              <a:off x="3557641" y="3786247"/>
              <a:ext cx="1098032" cy="451292"/>
            </a:xfrm>
            <a:prstGeom prst="rect">
              <a:avLst/>
            </a:prstGeom>
          </p:spPr>
        </p:pic>
      </p:grpSp>
      <p:sp>
        <p:nvSpPr>
          <p:cNvPr id="44" name="TextBox 43"/>
          <p:cNvSpPr txBox="1"/>
          <p:nvPr/>
        </p:nvSpPr>
        <p:spPr>
          <a:xfrm>
            <a:off x="249259" y="3827089"/>
            <a:ext cx="55743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A reposted Item Never reappears in the Buyers feed</a:t>
            </a:r>
          </a:p>
          <a:p>
            <a:pPr lvl="1"/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Item Reviewed by BAKKLE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If Inappropriate Removed from “The Feed”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User status evaluated </a:t>
            </a: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/>
              <a:t>Warnings</a:t>
            </a: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/>
              <a:t>Fines</a:t>
            </a: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/>
              <a:t>Deletions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101856" y="719342"/>
            <a:ext cx="8930868" cy="0"/>
          </a:xfrm>
          <a:prstGeom prst="line">
            <a:avLst/>
          </a:prstGeom>
          <a:ln w="19050" cmpd="sng">
            <a:solidFill>
              <a:srgbClr val="6CDA79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168911" y="5274300"/>
            <a:ext cx="1865832" cy="557185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 smtClean="0">
                <a:solidFill>
                  <a:srgbClr val="000000"/>
                </a:solidFill>
              </a:rPr>
              <a:t>“REPORT”</a:t>
            </a:r>
            <a:endParaRPr lang="en-US" sz="3200" b="1" dirty="0" smtClean="0">
              <a:solidFill>
                <a:srgbClr val="000000"/>
              </a:solidFill>
            </a:endParaRPr>
          </a:p>
        </p:txBody>
      </p:sp>
      <p:sp>
        <p:nvSpPr>
          <p:cNvPr id="50" name="Isosceles Triangle 49"/>
          <p:cNvSpPr/>
          <p:nvPr/>
        </p:nvSpPr>
        <p:spPr>
          <a:xfrm rot="5400000" flipV="1">
            <a:off x="6690937" y="5430673"/>
            <a:ext cx="1354147" cy="230909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1" name="Straight Connector 50"/>
          <p:cNvCxnSpPr/>
          <p:nvPr/>
        </p:nvCxnSpPr>
        <p:spPr>
          <a:xfrm>
            <a:off x="101856" y="3732456"/>
            <a:ext cx="8930868" cy="0"/>
          </a:xfrm>
          <a:prstGeom prst="line">
            <a:avLst/>
          </a:prstGeom>
          <a:ln w="19050" cmpd="sng">
            <a:solidFill>
              <a:srgbClr val="6CDA79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6" y="37034"/>
            <a:ext cx="1402782" cy="6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39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9"/>
          <p:cNvSpPr txBox="1">
            <a:spLocks/>
          </p:cNvSpPr>
          <p:nvPr/>
        </p:nvSpPr>
        <p:spPr>
          <a:xfrm>
            <a:off x="1480898" y="125030"/>
            <a:ext cx="7774381" cy="394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/>
              <a:t>Seller’s Garage</a:t>
            </a:r>
            <a:endParaRPr lang="en-US" sz="2800" dirty="0"/>
          </a:p>
        </p:txBody>
      </p:sp>
      <p:pic>
        <p:nvPicPr>
          <p:cNvPr id="31" name="Picture 30" descr="List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27" y="1295316"/>
            <a:ext cx="2188270" cy="468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Content Placeholder 6"/>
          <p:cNvSpPr txBox="1">
            <a:spLocks/>
          </p:cNvSpPr>
          <p:nvPr/>
        </p:nvSpPr>
        <p:spPr>
          <a:xfrm>
            <a:off x="3082636" y="923336"/>
            <a:ext cx="4214092" cy="56779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Number of “wants” in seen</a:t>
            </a:r>
          </a:p>
          <a:p>
            <a:pPr lvl="1"/>
            <a:r>
              <a:rPr lang="en-US" sz="1600" dirty="0" smtClean="0"/>
              <a:t>Click on item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List contains (sortable)</a:t>
            </a:r>
          </a:p>
          <a:p>
            <a:pPr lvl="1"/>
            <a:r>
              <a:rPr lang="en-US" sz="1200" dirty="0" smtClean="0"/>
              <a:t>Picture of Buyer</a:t>
            </a:r>
          </a:p>
          <a:p>
            <a:pPr lvl="1"/>
            <a:r>
              <a:rPr lang="en-US" sz="1200" dirty="0" smtClean="0"/>
              <a:t>Buyer User name</a:t>
            </a:r>
          </a:p>
          <a:p>
            <a:pPr lvl="1"/>
            <a:r>
              <a:rPr lang="en-US" sz="1200" dirty="0" smtClean="0"/>
              <a:t>Buyer Rating</a:t>
            </a:r>
          </a:p>
          <a:p>
            <a:pPr lvl="1"/>
            <a:r>
              <a:rPr lang="en-US" sz="1200" dirty="0" smtClean="0"/>
              <a:t>Time of Swipe</a:t>
            </a:r>
          </a:p>
          <a:p>
            <a:pPr lvl="1"/>
            <a:r>
              <a:rPr lang="en-US" sz="1200" dirty="0" smtClean="0"/>
              <a:t>Time Last on App</a:t>
            </a:r>
          </a:p>
          <a:p>
            <a:pPr lvl="1"/>
            <a:r>
              <a:rPr lang="en-US" sz="1200" dirty="0" smtClean="0"/>
              <a:t>Current distance from Seller (if available)</a:t>
            </a:r>
          </a:p>
          <a:p>
            <a:pPr lvl="1"/>
            <a:r>
              <a:rPr lang="en-US" sz="1200" dirty="0" smtClean="0"/>
              <a:t>Verified user</a:t>
            </a:r>
          </a:p>
          <a:p>
            <a:endParaRPr lang="en-US" sz="2000" dirty="0"/>
          </a:p>
          <a:p>
            <a:r>
              <a:rPr lang="en-US" sz="2000" dirty="0" smtClean="0"/>
              <a:t>Seller selects buyer “It’s Yours”</a:t>
            </a:r>
          </a:p>
          <a:p>
            <a:pPr lvl="1"/>
            <a:r>
              <a:rPr lang="en-US" sz="1200" dirty="0" smtClean="0"/>
              <a:t>Transaction Complete</a:t>
            </a:r>
          </a:p>
          <a:p>
            <a:endParaRPr lang="en-US" sz="2000" dirty="0"/>
          </a:p>
          <a:p>
            <a:r>
              <a:rPr lang="en-US" sz="2000" dirty="0" smtClean="0"/>
              <a:t>Chat Room is </a:t>
            </a:r>
            <a:r>
              <a:rPr lang="en-US" sz="2000" dirty="0" err="1" smtClean="0"/>
              <a:t>intiated</a:t>
            </a:r>
            <a:endParaRPr lang="en-US" sz="2000" dirty="0" smtClean="0"/>
          </a:p>
          <a:p>
            <a:endParaRPr lang="en-US" sz="1600" dirty="0" smtClean="0"/>
          </a:p>
          <a:p>
            <a:pPr lvl="1"/>
            <a:endParaRPr lang="en-US" sz="1200" dirty="0" smtClean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032002" y="4040909"/>
            <a:ext cx="692725" cy="220518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28636" y="6084455"/>
            <a:ext cx="204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New Items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1856" y="719342"/>
            <a:ext cx="8930868" cy="0"/>
          </a:xfrm>
          <a:prstGeom prst="line">
            <a:avLst/>
          </a:prstGeom>
          <a:ln w="19050" cmpd="sng">
            <a:solidFill>
              <a:srgbClr val="6CDA79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6" y="37034"/>
            <a:ext cx="1402782" cy="6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6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t"/>
      <a:lstStyle>
        <a:defPPr>
          <a:defRPr sz="14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>
        <a:ln w="12700" cmpd="sng">
          <a:solidFill>
            <a:schemeClr val="tx1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4074</TotalTime>
  <Words>851</Words>
  <Application>Microsoft Macintosh PowerPoint</Application>
  <PresentationFormat>On-screen Show (4:3)</PresentationFormat>
  <Paragraphs>184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Home Screen – The Feed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Truex</dc:creator>
  <cp:lastModifiedBy>Paul Truex</cp:lastModifiedBy>
  <cp:revision>71</cp:revision>
  <cp:lastPrinted>2015-02-17T06:28:33Z</cp:lastPrinted>
  <dcterms:created xsi:type="dcterms:W3CDTF">2015-02-15T01:14:36Z</dcterms:created>
  <dcterms:modified xsi:type="dcterms:W3CDTF">2015-02-19T04:50:14Z</dcterms:modified>
</cp:coreProperties>
</file>